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820" r:id="rId2"/>
    <p:sldId id="1072" r:id="rId3"/>
    <p:sldId id="1073" r:id="rId4"/>
    <p:sldId id="1076" r:id="rId5"/>
    <p:sldId id="1119" r:id="rId6"/>
    <p:sldId id="1079" r:id="rId7"/>
    <p:sldId id="1118" r:id="rId8"/>
    <p:sldId id="1077" r:id="rId9"/>
    <p:sldId id="1115" r:id="rId10"/>
    <p:sldId id="1116" r:id="rId11"/>
    <p:sldId id="1114" r:id="rId12"/>
    <p:sldId id="1078" r:id="rId13"/>
    <p:sldId id="1080" r:id="rId14"/>
    <p:sldId id="1081" r:id="rId15"/>
    <p:sldId id="1117" r:id="rId16"/>
    <p:sldId id="112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ERIX" id="{4833BC50-15A5-544A-AE78-23F12A71872A}">
          <p14:sldIdLst>
            <p14:sldId id="820"/>
            <p14:sldId id="1072"/>
            <p14:sldId id="1073"/>
            <p14:sldId id="1076"/>
            <p14:sldId id="1119"/>
            <p14:sldId id="1079"/>
            <p14:sldId id="1118"/>
            <p14:sldId id="1077"/>
            <p14:sldId id="1115"/>
            <p14:sldId id="1116"/>
            <p14:sldId id="1114"/>
            <p14:sldId id="1078"/>
            <p14:sldId id="1080"/>
            <p14:sldId id="1081"/>
            <p14:sldId id="1117"/>
            <p14:sldId id="112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ozza magdy" initials="pm" lastIdx="1" clrIdx="0">
    <p:extLst>
      <p:ext uri="{19B8F6BF-5375-455C-9EA6-DF929625EA0E}">
        <p15:presenceInfo xmlns:p15="http://schemas.microsoft.com/office/powerpoint/2012/main" userId="ac1ce3788096011b" providerId="Windows Live"/>
      </p:ext>
    </p:extLst>
  </p:cmAuthor>
  <p:cmAuthor id="2" name="momen elshamy" initials="me" lastIdx="5" clrIdx="1">
    <p:extLst>
      <p:ext uri="{19B8F6BF-5375-455C-9EA6-DF929625EA0E}">
        <p15:presenceInfo xmlns:p15="http://schemas.microsoft.com/office/powerpoint/2012/main" userId="ad31ee44aa240ec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9AA"/>
    <a:srgbClr val="DFDFDF"/>
    <a:srgbClr val="FFFFFF"/>
    <a:srgbClr val="F7F7F7"/>
    <a:srgbClr val="302E2E"/>
    <a:srgbClr val="4B4B4B"/>
    <a:srgbClr val="242222"/>
    <a:srgbClr val="131F27"/>
    <a:srgbClr val="362731"/>
    <a:srgbClr val="7C8C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64"/>
    <p:restoredTop sz="89932"/>
  </p:normalViewPr>
  <p:slideViewPr>
    <p:cSldViewPr snapToGrid="0" snapToObjects="1">
      <p:cViewPr varScale="1">
        <p:scale>
          <a:sx n="115" d="100"/>
          <a:sy n="115" d="100"/>
        </p:scale>
        <p:origin x="1336" y="184"/>
      </p:cViewPr>
      <p:guideLst/>
    </p:cSldViewPr>
  </p:slideViewPr>
  <p:outlineViewPr>
    <p:cViewPr>
      <p:scale>
        <a:sx n="33" d="100"/>
        <a:sy n="33" d="100"/>
      </p:scale>
      <p:origin x="0" y="-1264"/>
    </p:cViewPr>
  </p:outlineViewPr>
  <p:notesTextViewPr>
    <p:cViewPr>
      <p:scale>
        <a:sx n="55" d="100"/>
        <a:sy n="5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7E95ED-00FE-AF46-85DE-8E5B7C8DA4EB}" type="datetimeFigureOut">
              <a:rPr lang="en-US" smtClean="0"/>
              <a:t>3/20/24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B16A9-594D-E044-BF05-932AC9E199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764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B16A9-594D-E044-BF05-932AC9E1994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66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B16A9-594D-E044-BF05-932AC9E1994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242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B16A9-594D-E044-BF05-932AC9E1994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00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B16A9-594D-E044-BF05-932AC9E1994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184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B16A9-594D-E044-BF05-932AC9E1994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564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B16A9-594D-E044-BF05-932AC9E1994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470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B16A9-594D-E044-BF05-932AC9E1994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648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B16A9-594D-E044-BF05-932AC9E1994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658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8007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002208C-0F14-584E-8A1E-04CD2E09B3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782C686-F801-A84C-805E-E6072C40A6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3B5FF5C-62F4-164E-A9E3-E80BB044B8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3899970"/>
            <a:ext cx="6096000" cy="2373829"/>
          </a:xfrm>
          <a:custGeom>
            <a:avLst/>
            <a:gdLst>
              <a:gd name="connsiteX0" fmla="*/ 0 w 6096000"/>
              <a:gd name="connsiteY0" fmla="*/ 0 h 2373829"/>
              <a:gd name="connsiteX1" fmla="*/ 6096000 w 6096000"/>
              <a:gd name="connsiteY1" fmla="*/ 0 h 2373829"/>
              <a:gd name="connsiteX2" fmla="*/ 6096000 w 6096000"/>
              <a:gd name="connsiteY2" fmla="*/ 2373829 h 2373829"/>
              <a:gd name="connsiteX3" fmla="*/ 0 w 6096000"/>
              <a:gd name="connsiteY3" fmla="*/ 2373829 h 237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2373829">
                <a:moveTo>
                  <a:pt x="0" y="0"/>
                </a:moveTo>
                <a:lnTo>
                  <a:pt x="6096000" y="0"/>
                </a:lnTo>
                <a:lnTo>
                  <a:pt x="6096000" y="2373829"/>
                </a:lnTo>
                <a:lnTo>
                  <a:pt x="0" y="2373829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1268463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4AF776B-5EF8-734F-8B5B-3ED715299A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899971" cy="6858000"/>
          </a:xfrm>
          <a:custGeom>
            <a:avLst/>
            <a:gdLst>
              <a:gd name="connsiteX0" fmla="*/ 0 w 3899971"/>
              <a:gd name="connsiteY0" fmla="*/ 0 h 6858000"/>
              <a:gd name="connsiteX1" fmla="*/ 3899971 w 3899971"/>
              <a:gd name="connsiteY1" fmla="*/ 0 h 6858000"/>
              <a:gd name="connsiteX2" fmla="*/ 3899971 w 3899971"/>
              <a:gd name="connsiteY2" fmla="*/ 6858000 h 6858000"/>
              <a:gd name="connsiteX3" fmla="*/ 0 w 389997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9971" h="6858000">
                <a:moveTo>
                  <a:pt x="0" y="0"/>
                </a:moveTo>
                <a:lnTo>
                  <a:pt x="3899971" y="0"/>
                </a:lnTo>
                <a:lnTo>
                  <a:pt x="3899971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9425995-9238-7E4F-83B5-29D1B34A886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62540" y="677566"/>
            <a:ext cx="3104754" cy="1805925"/>
          </a:xfrm>
          <a:custGeom>
            <a:avLst/>
            <a:gdLst>
              <a:gd name="connsiteX0" fmla="*/ 0 w 3104754"/>
              <a:gd name="connsiteY0" fmla="*/ 0 h 1805925"/>
              <a:gd name="connsiteX1" fmla="*/ 3104754 w 3104754"/>
              <a:gd name="connsiteY1" fmla="*/ 0 h 1805925"/>
              <a:gd name="connsiteX2" fmla="*/ 3104754 w 3104754"/>
              <a:gd name="connsiteY2" fmla="*/ 1805925 h 1805925"/>
              <a:gd name="connsiteX3" fmla="*/ 0 w 3104754"/>
              <a:gd name="connsiteY3" fmla="*/ 1805925 h 180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4754" h="1805925">
                <a:moveTo>
                  <a:pt x="0" y="0"/>
                </a:moveTo>
                <a:lnTo>
                  <a:pt x="3104754" y="0"/>
                </a:lnTo>
                <a:lnTo>
                  <a:pt x="3104754" y="1805925"/>
                </a:lnTo>
                <a:lnTo>
                  <a:pt x="0" y="1805925"/>
                </a:lnTo>
                <a:close/>
              </a:path>
            </a:pathLst>
          </a:cu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BA6DD6D-B2A3-9141-B3B1-CD210FC87A4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62540" y="4374511"/>
            <a:ext cx="3104754" cy="1805925"/>
          </a:xfrm>
          <a:custGeom>
            <a:avLst/>
            <a:gdLst>
              <a:gd name="connsiteX0" fmla="*/ 0 w 3104754"/>
              <a:gd name="connsiteY0" fmla="*/ 0 h 1805925"/>
              <a:gd name="connsiteX1" fmla="*/ 3104754 w 3104754"/>
              <a:gd name="connsiteY1" fmla="*/ 0 h 1805925"/>
              <a:gd name="connsiteX2" fmla="*/ 3104754 w 3104754"/>
              <a:gd name="connsiteY2" fmla="*/ 1805925 h 1805925"/>
              <a:gd name="connsiteX3" fmla="*/ 0 w 3104754"/>
              <a:gd name="connsiteY3" fmla="*/ 1805925 h 180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4754" h="1805925">
                <a:moveTo>
                  <a:pt x="0" y="0"/>
                </a:moveTo>
                <a:lnTo>
                  <a:pt x="3104754" y="0"/>
                </a:lnTo>
                <a:lnTo>
                  <a:pt x="3104754" y="1805925"/>
                </a:lnTo>
                <a:lnTo>
                  <a:pt x="0" y="1805925"/>
                </a:lnTo>
                <a:close/>
              </a:path>
            </a:pathLst>
          </a:cu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D7FEE8A-EA34-3D4D-BC1A-79199BE455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71984" y="2526039"/>
            <a:ext cx="3104754" cy="1805925"/>
          </a:xfrm>
          <a:custGeom>
            <a:avLst/>
            <a:gdLst>
              <a:gd name="connsiteX0" fmla="*/ 0 w 3104754"/>
              <a:gd name="connsiteY0" fmla="*/ 0 h 1805925"/>
              <a:gd name="connsiteX1" fmla="*/ 3104754 w 3104754"/>
              <a:gd name="connsiteY1" fmla="*/ 0 h 1805925"/>
              <a:gd name="connsiteX2" fmla="*/ 3104754 w 3104754"/>
              <a:gd name="connsiteY2" fmla="*/ 1805925 h 1805925"/>
              <a:gd name="connsiteX3" fmla="*/ 0 w 3104754"/>
              <a:gd name="connsiteY3" fmla="*/ 1805925 h 180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4754" h="1805925">
                <a:moveTo>
                  <a:pt x="0" y="0"/>
                </a:moveTo>
                <a:lnTo>
                  <a:pt x="3104754" y="0"/>
                </a:lnTo>
                <a:lnTo>
                  <a:pt x="3104754" y="1805925"/>
                </a:lnTo>
                <a:lnTo>
                  <a:pt x="0" y="1805925"/>
                </a:lnTo>
                <a:close/>
              </a:path>
            </a:pathLst>
          </a:cu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937488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6149A29-8CE4-1D46-9CF3-7F843DB3875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671646" y="1168400"/>
            <a:ext cx="2520355" cy="5689599"/>
          </a:xfrm>
          <a:custGeom>
            <a:avLst/>
            <a:gdLst>
              <a:gd name="connsiteX0" fmla="*/ 0 w 2520355"/>
              <a:gd name="connsiteY0" fmla="*/ 0 h 5689599"/>
              <a:gd name="connsiteX1" fmla="*/ 2520355 w 2520355"/>
              <a:gd name="connsiteY1" fmla="*/ 0 h 5689599"/>
              <a:gd name="connsiteX2" fmla="*/ 2520355 w 2520355"/>
              <a:gd name="connsiteY2" fmla="*/ 5689599 h 5689599"/>
              <a:gd name="connsiteX3" fmla="*/ 0 w 2520355"/>
              <a:gd name="connsiteY3" fmla="*/ 5689599 h 568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0355" h="5689599">
                <a:moveTo>
                  <a:pt x="0" y="0"/>
                </a:moveTo>
                <a:lnTo>
                  <a:pt x="2520355" y="0"/>
                </a:lnTo>
                <a:lnTo>
                  <a:pt x="2520355" y="5689599"/>
                </a:lnTo>
                <a:lnTo>
                  <a:pt x="0" y="5689599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80FC92A-047A-8D4D-873F-ADECCCFE79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37318" y="1"/>
            <a:ext cx="2520355" cy="5689599"/>
          </a:xfrm>
          <a:custGeom>
            <a:avLst/>
            <a:gdLst>
              <a:gd name="connsiteX0" fmla="*/ 0 w 2520355"/>
              <a:gd name="connsiteY0" fmla="*/ 0 h 5689599"/>
              <a:gd name="connsiteX1" fmla="*/ 2520355 w 2520355"/>
              <a:gd name="connsiteY1" fmla="*/ 0 h 5689599"/>
              <a:gd name="connsiteX2" fmla="*/ 2520355 w 2520355"/>
              <a:gd name="connsiteY2" fmla="*/ 5689599 h 5689599"/>
              <a:gd name="connsiteX3" fmla="*/ 0 w 2520355"/>
              <a:gd name="connsiteY3" fmla="*/ 5689599 h 568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0355" h="5689599">
                <a:moveTo>
                  <a:pt x="0" y="0"/>
                </a:moveTo>
                <a:lnTo>
                  <a:pt x="2520355" y="0"/>
                </a:lnTo>
                <a:lnTo>
                  <a:pt x="2520355" y="5689599"/>
                </a:lnTo>
                <a:lnTo>
                  <a:pt x="0" y="5689599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DF08B98-7FB8-D74F-A405-13BDEF08056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03825" y="584201"/>
            <a:ext cx="2520355" cy="5689599"/>
          </a:xfrm>
          <a:custGeom>
            <a:avLst/>
            <a:gdLst>
              <a:gd name="connsiteX0" fmla="*/ 0 w 2520355"/>
              <a:gd name="connsiteY0" fmla="*/ 0 h 5689599"/>
              <a:gd name="connsiteX1" fmla="*/ 2520355 w 2520355"/>
              <a:gd name="connsiteY1" fmla="*/ 0 h 5689599"/>
              <a:gd name="connsiteX2" fmla="*/ 2520355 w 2520355"/>
              <a:gd name="connsiteY2" fmla="*/ 5689599 h 5689599"/>
              <a:gd name="connsiteX3" fmla="*/ 0 w 2520355"/>
              <a:gd name="connsiteY3" fmla="*/ 5689599 h 568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0355" h="5689599">
                <a:moveTo>
                  <a:pt x="0" y="0"/>
                </a:moveTo>
                <a:lnTo>
                  <a:pt x="2520355" y="0"/>
                </a:lnTo>
                <a:lnTo>
                  <a:pt x="2520355" y="5689599"/>
                </a:lnTo>
                <a:lnTo>
                  <a:pt x="0" y="5689599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156599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AE29C67-60B2-FA43-A456-CA5714DEDB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7376" y="595116"/>
            <a:ext cx="7207884" cy="5667768"/>
          </a:xfrm>
          <a:custGeom>
            <a:avLst/>
            <a:gdLst>
              <a:gd name="connsiteX0" fmla="*/ 0 w 3606195"/>
              <a:gd name="connsiteY0" fmla="*/ 0 h 5667768"/>
              <a:gd name="connsiteX1" fmla="*/ 3606195 w 3606195"/>
              <a:gd name="connsiteY1" fmla="*/ 0 h 5667768"/>
              <a:gd name="connsiteX2" fmla="*/ 3606195 w 3606195"/>
              <a:gd name="connsiteY2" fmla="*/ 5667768 h 5667768"/>
              <a:gd name="connsiteX3" fmla="*/ 0 w 3606195"/>
              <a:gd name="connsiteY3" fmla="*/ 5667768 h 5667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6195" h="5667768">
                <a:moveTo>
                  <a:pt x="0" y="0"/>
                </a:moveTo>
                <a:lnTo>
                  <a:pt x="3606195" y="0"/>
                </a:lnTo>
                <a:lnTo>
                  <a:pt x="3606195" y="5667768"/>
                </a:lnTo>
                <a:lnTo>
                  <a:pt x="0" y="5667768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2478922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28C3110-44F9-5447-9864-4AFB21C7AB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44568" y="0"/>
            <a:ext cx="3420000" cy="3357797"/>
          </a:xfrm>
          <a:custGeom>
            <a:avLst/>
            <a:gdLst>
              <a:gd name="connsiteX0" fmla="*/ 0 w 3481917"/>
              <a:gd name="connsiteY0" fmla="*/ 0 h 3429000"/>
              <a:gd name="connsiteX1" fmla="*/ 3481917 w 3481917"/>
              <a:gd name="connsiteY1" fmla="*/ 0 h 3429000"/>
              <a:gd name="connsiteX2" fmla="*/ 3481917 w 3481917"/>
              <a:gd name="connsiteY2" fmla="*/ 3429000 h 3429000"/>
              <a:gd name="connsiteX3" fmla="*/ 0 w 3481917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1917" h="3429000">
                <a:moveTo>
                  <a:pt x="0" y="0"/>
                </a:moveTo>
                <a:lnTo>
                  <a:pt x="3481917" y="0"/>
                </a:lnTo>
                <a:lnTo>
                  <a:pt x="3481917" y="3429000"/>
                </a:lnTo>
                <a:lnTo>
                  <a:pt x="0" y="3429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F6BEC16-2012-CB45-8D45-39E21D5C421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44568" y="3429000"/>
            <a:ext cx="6947432" cy="3429000"/>
          </a:xfrm>
          <a:custGeom>
            <a:avLst/>
            <a:gdLst>
              <a:gd name="connsiteX0" fmla="*/ 0 w 6947432"/>
              <a:gd name="connsiteY0" fmla="*/ 0 h 3429000"/>
              <a:gd name="connsiteX1" fmla="*/ 6947432 w 6947432"/>
              <a:gd name="connsiteY1" fmla="*/ 0 h 3429000"/>
              <a:gd name="connsiteX2" fmla="*/ 6947432 w 6947432"/>
              <a:gd name="connsiteY2" fmla="*/ 3429000 h 3429000"/>
              <a:gd name="connsiteX3" fmla="*/ 0 w 6947432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47432" h="3429000">
                <a:moveTo>
                  <a:pt x="0" y="0"/>
                </a:moveTo>
                <a:lnTo>
                  <a:pt x="6947432" y="0"/>
                </a:lnTo>
                <a:lnTo>
                  <a:pt x="6947432" y="3429000"/>
                </a:lnTo>
                <a:lnTo>
                  <a:pt x="0" y="3429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 dirty="0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46CF6C6E-D59A-3644-A5A6-A5066F6E60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72000" y="0"/>
            <a:ext cx="3420000" cy="3357797"/>
          </a:xfrm>
          <a:custGeom>
            <a:avLst/>
            <a:gdLst>
              <a:gd name="connsiteX0" fmla="*/ 0 w 3481917"/>
              <a:gd name="connsiteY0" fmla="*/ 0 h 3429000"/>
              <a:gd name="connsiteX1" fmla="*/ 3481917 w 3481917"/>
              <a:gd name="connsiteY1" fmla="*/ 0 h 3429000"/>
              <a:gd name="connsiteX2" fmla="*/ 3481917 w 3481917"/>
              <a:gd name="connsiteY2" fmla="*/ 3429000 h 3429000"/>
              <a:gd name="connsiteX3" fmla="*/ 0 w 3481917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1917" h="3429000">
                <a:moveTo>
                  <a:pt x="0" y="0"/>
                </a:moveTo>
                <a:lnTo>
                  <a:pt x="3481917" y="0"/>
                </a:lnTo>
                <a:lnTo>
                  <a:pt x="3481917" y="3429000"/>
                </a:lnTo>
                <a:lnTo>
                  <a:pt x="0" y="3429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9051096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00023CF-CF86-EB4F-844D-8650187D7BF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651760"/>
            <a:ext cx="4063615" cy="3622040"/>
          </a:xfrm>
          <a:custGeom>
            <a:avLst/>
            <a:gdLst>
              <a:gd name="connsiteX0" fmla="*/ 0 w 4063615"/>
              <a:gd name="connsiteY0" fmla="*/ 0 h 3622040"/>
              <a:gd name="connsiteX1" fmla="*/ 4063615 w 4063615"/>
              <a:gd name="connsiteY1" fmla="*/ 0 h 3622040"/>
              <a:gd name="connsiteX2" fmla="*/ 4063615 w 4063615"/>
              <a:gd name="connsiteY2" fmla="*/ 3622040 h 3622040"/>
              <a:gd name="connsiteX3" fmla="*/ 0 w 4063615"/>
              <a:gd name="connsiteY3" fmla="*/ 3622040 h 362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615" h="3622040">
                <a:moveTo>
                  <a:pt x="0" y="0"/>
                </a:moveTo>
                <a:lnTo>
                  <a:pt x="4063615" y="0"/>
                </a:lnTo>
                <a:lnTo>
                  <a:pt x="4063615" y="3622040"/>
                </a:lnTo>
                <a:lnTo>
                  <a:pt x="0" y="362204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CB297F3-E4F3-9844-BD15-CCD987FF4AC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63615" y="2651760"/>
            <a:ext cx="4063615" cy="3622040"/>
          </a:xfrm>
          <a:custGeom>
            <a:avLst/>
            <a:gdLst>
              <a:gd name="connsiteX0" fmla="*/ 0 w 4063615"/>
              <a:gd name="connsiteY0" fmla="*/ 0 h 3622040"/>
              <a:gd name="connsiteX1" fmla="*/ 4063615 w 4063615"/>
              <a:gd name="connsiteY1" fmla="*/ 0 h 3622040"/>
              <a:gd name="connsiteX2" fmla="*/ 4063615 w 4063615"/>
              <a:gd name="connsiteY2" fmla="*/ 3622040 h 3622040"/>
              <a:gd name="connsiteX3" fmla="*/ 0 w 4063615"/>
              <a:gd name="connsiteY3" fmla="*/ 3622040 h 362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615" h="3622040">
                <a:moveTo>
                  <a:pt x="0" y="0"/>
                </a:moveTo>
                <a:lnTo>
                  <a:pt x="4063615" y="0"/>
                </a:lnTo>
                <a:lnTo>
                  <a:pt x="4063615" y="3622040"/>
                </a:lnTo>
                <a:lnTo>
                  <a:pt x="0" y="362204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0CF5C5C-C57B-144A-952F-B33C20BF3B7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8385" y="2651760"/>
            <a:ext cx="4063615" cy="3622040"/>
          </a:xfrm>
          <a:custGeom>
            <a:avLst/>
            <a:gdLst>
              <a:gd name="connsiteX0" fmla="*/ 0 w 4063615"/>
              <a:gd name="connsiteY0" fmla="*/ 0 h 3622040"/>
              <a:gd name="connsiteX1" fmla="*/ 4063615 w 4063615"/>
              <a:gd name="connsiteY1" fmla="*/ 0 h 3622040"/>
              <a:gd name="connsiteX2" fmla="*/ 4063615 w 4063615"/>
              <a:gd name="connsiteY2" fmla="*/ 3622040 h 3622040"/>
              <a:gd name="connsiteX3" fmla="*/ 0 w 4063615"/>
              <a:gd name="connsiteY3" fmla="*/ 3622040 h 362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615" h="3622040">
                <a:moveTo>
                  <a:pt x="0" y="0"/>
                </a:moveTo>
                <a:lnTo>
                  <a:pt x="4063615" y="0"/>
                </a:lnTo>
                <a:lnTo>
                  <a:pt x="4063615" y="3622040"/>
                </a:lnTo>
                <a:lnTo>
                  <a:pt x="0" y="362204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3403388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00BCDE5-0C8A-0E48-A7F7-9120C88232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66923" y="0"/>
            <a:ext cx="3966815" cy="6858000"/>
          </a:xfrm>
          <a:custGeom>
            <a:avLst/>
            <a:gdLst>
              <a:gd name="connsiteX0" fmla="*/ 0 w 3966815"/>
              <a:gd name="connsiteY0" fmla="*/ 0 h 6858000"/>
              <a:gd name="connsiteX1" fmla="*/ 3966815 w 3966815"/>
              <a:gd name="connsiteY1" fmla="*/ 0 h 6858000"/>
              <a:gd name="connsiteX2" fmla="*/ 3966815 w 3966815"/>
              <a:gd name="connsiteY2" fmla="*/ 6858000 h 6858000"/>
              <a:gd name="connsiteX3" fmla="*/ 0 w 396681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6815" h="6858000">
                <a:moveTo>
                  <a:pt x="0" y="0"/>
                </a:moveTo>
                <a:lnTo>
                  <a:pt x="3966815" y="0"/>
                </a:lnTo>
                <a:lnTo>
                  <a:pt x="396681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27673903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D5856E8-9B77-4F46-9BD0-CDDE5A522D1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63744" y="3643196"/>
            <a:ext cx="2340882" cy="1995604"/>
          </a:xfrm>
          <a:custGeom>
            <a:avLst/>
            <a:gdLst>
              <a:gd name="connsiteX0" fmla="*/ 0 w 2340882"/>
              <a:gd name="connsiteY0" fmla="*/ 0 h 1995604"/>
              <a:gd name="connsiteX1" fmla="*/ 2340882 w 2340882"/>
              <a:gd name="connsiteY1" fmla="*/ 0 h 1995604"/>
              <a:gd name="connsiteX2" fmla="*/ 2340882 w 2340882"/>
              <a:gd name="connsiteY2" fmla="*/ 1995604 h 1995604"/>
              <a:gd name="connsiteX3" fmla="*/ 0 w 2340882"/>
              <a:gd name="connsiteY3" fmla="*/ 1995604 h 1995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0882" h="1995604">
                <a:moveTo>
                  <a:pt x="0" y="0"/>
                </a:moveTo>
                <a:lnTo>
                  <a:pt x="2340882" y="0"/>
                </a:lnTo>
                <a:lnTo>
                  <a:pt x="2340882" y="1995604"/>
                </a:lnTo>
                <a:lnTo>
                  <a:pt x="0" y="1995604"/>
                </a:lnTo>
                <a:close/>
              </a:path>
            </a:pathLst>
          </a:cu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94036C-4883-BF4B-A956-F47FF69635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3920" y="1220724"/>
            <a:ext cx="5218175" cy="4416552"/>
          </a:xfrm>
          <a:custGeom>
            <a:avLst/>
            <a:gdLst>
              <a:gd name="connsiteX0" fmla="*/ 0 w 5218175"/>
              <a:gd name="connsiteY0" fmla="*/ 0 h 4416552"/>
              <a:gd name="connsiteX1" fmla="*/ 5218175 w 5218175"/>
              <a:gd name="connsiteY1" fmla="*/ 0 h 4416552"/>
              <a:gd name="connsiteX2" fmla="*/ 5218175 w 5218175"/>
              <a:gd name="connsiteY2" fmla="*/ 4416552 h 4416552"/>
              <a:gd name="connsiteX3" fmla="*/ 0 w 5218175"/>
              <a:gd name="connsiteY3" fmla="*/ 4416552 h 441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8175" h="4416552">
                <a:moveTo>
                  <a:pt x="0" y="0"/>
                </a:moveTo>
                <a:lnTo>
                  <a:pt x="5218175" y="0"/>
                </a:lnTo>
                <a:lnTo>
                  <a:pt x="5218175" y="4416552"/>
                </a:lnTo>
                <a:lnTo>
                  <a:pt x="0" y="4416552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10603086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4466A34-67D1-334D-A536-7853FED5DA4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7375" y="595116"/>
            <a:ext cx="2213222" cy="5667768"/>
          </a:xfrm>
          <a:custGeom>
            <a:avLst/>
            <a:gdLst>
              <a:gd name="connsiteX0" fmla="*/ 0 w 2246415"/>
              <a:gd name="connsiteY0" fmla="*/ 0 h 5667768"/>
              <a:gd name="connsiteX1" fmla="*/ 2246415 w 2246415"/>
              <a:gd name="connsiteY1" fmla="*/ 0 h 5667768"/>
              <a:gd name="connsiteX2" fmla="*/ 2246415 w 2246415"/>
              <a:gd name="connsiteY2" fmla="*/ 5667768 h 5667768"/>
              <a:gd name="connsiteX3" fmla="*/ 0 w 2246415"/>
              <a:gd name="connsiteY3" fmla="*/ 5667768 h 5667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6415" h="5667768">
                <a:moveTo>
                  <a:pt x="0" y="0"/>
                </a:moveTo>
                <a:lnTo>
                  <a:pt x="2246415" y="0"/>
                </a:lnTo>
                <a:lnTo>
                  <a:pt x="2246415" y="5667768"/>
                </a:lnTo>
                <a:lnTo>
                  <a:pt x="0" y="5667768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F81CCA1-0979-C041-94C4-B8FD1B954D9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391404" y="595116"/>
            <a:ext cx="2213222" cy="5667768"/>
          </a:xfrm>
          <a:custGeom>
            <a:avLst/>
            <a:gdLst>
              <a:gd name="connsiteX0" fmla="*/ 0 w 2246415"/>
              <a:gd name="connsiteY0" fmla="*/ 0 h 5667768"/>
              <a:gd name="connsiteX1" fmla="*/ 2246415 w 2246415"/>
              <a:gd name="connsiteY1" fmla="*/ 0 h 5667768"/>
              <a:gd name="connsiteX2" fmla="*/ 2246415 w 2246415"/>
              <a:gd name="connsiteY2" fmla="*/ 5667768 h 5667768"/>
              <a:gd name="connsiteX3" fmla="*/ 0 w 2246415"/>
              <a:gd name="connsiteY3" fmla="*/ 5667768 h 5667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6415" h="5667768">
                <a:moveTo>
                  <a:pt x="0" y="0"/>
                </a:moveTo>
                <a:lnTo>
                  <a:pt x="2246415" y="0"/>
                </a:lnTo>
                <a:lnTo>
                  <a:pt x="2246415" y="5667768"/>
                </a:lnTo>
                <a:lnTo>
                  <a:pt x="0" y="5667768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D8A4AD7-73D6-9E44-80C4-E71AD04DE1C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00597" y="595116"/>
            <a:ext cx="6590807" cy="2833884"/>
          </a:xfrm>
          <a:custGeom>
            <a:avLst/>
            <a:gdLst>
              <a:gd name="connsiteX0" fmla="*/ 0 w 6590807"/>
              <a:gd name="connsiteY0" fmla="*/ 0 h 2833884"/>
              <a:gd name="connsiteX1" fmla="*/ 6590807 w 6590807"/>
              <a:gd name="connsiteY1" fmla="*/ 0 h 2833884"/>
              <a:gd name="connsiteX2" fmla="*/ 6590807 w 6590807"/>
              <a:gd name="connsiteY2" fmla="*/ 2833884 h 2833884"/>
              <a:gd name="connsiteX3" fmla="*/ 0 w 6590807"/>
              <a:gd name="connsiteY3" fmla="*/ 2833884 h 2833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90807" h="2833884">
                <a:moveTo>
                  <a:pt x="0" y="0"/>
                </a:moveTo>
                <a:lnTo>
                  <a:pt x="6590807" y="0"/>
                </a:lnTo>
                <a:lnTo>
                  <a:pt x="6590807" y="2833884"/>
                </a:lnTo>
                <a:lnTo>
                  <a:pt x="0" y="283388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2623333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50E00E6-6EEA-0640-ADC2-496CAD0368E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87375" y="3849511"/>
            <a:ext cx="2582883" cy="2424289"/>
          </a:xfrm>
          <a:custGeom>
            <a:avLst/>
            <a:gdLst>
              <a:gd name="connsiteX0" fmla="*/ 0 w 2582883"/>
              <a:gd name="connsiteY0" fmla="*/ 0 h 2424289"/>
              <a:gd name="connsiteX1" fmla="*/ 2582883 w 2582883"/>
              <a:gd name="connsiteY1" fmla="*/ 0 h 2424289"/>
              <a:gd name="connsiteX2" fmla="*/ 2582883 w 2582883"/>
              <a:gd name="connsiteY2" fmla="*/ 2424289 h 2424289"/>
              <a:gd name="connsiteX3" fmla="*/ 0 w 2582883"/>
              <a:gd name="connsiteY3" fmla="*/ 2424289 h 242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2883" h="2424289">
                <a:moveTo>
                  <a:pt x="0" y="0"/>
                </a:moveTo>
                <a:lnTo>
                  <a:pt x="2582883" y="0"/>
                </a:lnTo>
                <a:lnTo>
                  <a:pt x="2582883" y="2424289"/>
                </a:lnTo>
                <a:lnTo>
                  <a:pt x="0" y="2424289"/>
                </a:lnTo>
                <a:close/>
              </a:path>
            </a:pathLst>
          </a:cu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5121A63-1E55-E949-BDC7-0F118678C4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7375" y="584199"/>
            <a:ext cx="2582883" cy="3141133"/>
          </a:xfrm>
          <a:custGeom>
            <a:avLst/>
            <a:gdLst>
              <a:gd name="connsiteX0" fmla="*/ 0 w 2841171"/>
              <a:gd name="connsiteY0" fmla="*/ 0 h 3875314"/>
              <a:gd name="connsiteX1" fmla="*/ 2841171 w 2841171"/>
              <a:gd name="connsiteY1" fmla="*/ 0 h 3875314"/>
              <a:gd name="connsiteX2" fmla="*/ 2841171 w 2841171"/>
              <a:gd name="connsiteY2" fmla="*/ 3875314 h 3875314"/>
              <a:gd name="connsiteX3" fmla="*/ 0 w 2841171"/>
              <a:gd name="connsiteY3" fmla="*/ 3875314 h 3875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1171" h="3875314">
                <a:moveTo>
                  <a:pt x="0" y="0"/>
                </a:moveTo>
                <a:lnTo>
                  <a:pt x="2841171" y="0"/>
                </a:lnTo>
                <a:lnTo>
                  <a:pt x="2841171" y="3875314"/>
                </a:lnTo>
                <a:lnTo>
                  <a:pt x="0" y="3875314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77F0294-E637-0647-9186-8B73E62545F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96532" y="584200"/>
            <a:ext cx="2582883" cy="2424289"/>
          </a:xfrm>
          <a:custGeom>
            <a:avLst/>
            <a:gdLst>
              <a:gd name="connsiteX0" fmla="*/ 0 w 2582883"/>
              <a:gd name="connsiteY0" fmla="*/ 0 h 2424289"/>
              <a:gd name="connsiteX1" fmla="*/ 2582883 w 2582883"/>
              <a:gd name="connsiteY1" fmla="*/ 0 h 2424289"/>
              <a:gd name="connsiteX2" fmla="*/ 2582883 w 2582883"/>
              <a:gd name="connsiteY2" fmla="*/ 2424289 h 2424289"/>
              <a:gd name="connsiteX3" fmla="*/ 0 w 2582883"/>
              <a:gd name="connsiteY3" fmla="*/ 2424289 h 242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2883" h="2424289">
                <a:moveTo>
                  <a:pt x="0" y="0"/>
                </a:moveTo>
                <a:lnTo>
                  <a:pt x="2582883" y="0"/>
                </a:lnTo>
                <a:lnTo>
                  <a:pt x="2582883" y="2424289"/>
                </a:lnTo>
                <a:lnTo>
                  <a:pt x="0" y="2424289"/>
                </a:lnTo>
                <a:close/>
              </a:path>
            </a:pathLst>
          </a:cu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  <p:sp>
        <p:nvSpPr>
          <p:cNvPr id="24" name="Picture Placeholder 15">
            <a:extLst>
              <a:ext uri="{FF2B5EF4-FFF2-40B4-BE49-F238E27FC236}">
                <a16:creationId xmlns:a16="http://schemas.microsoft.com/office/drawing/2014/main" id="{AE502751-AE90-1C4C-B0FE-07FDAA35517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296532" y="3132667"/>
            <a:ext cx="2582883" cy="3141133"/>
          </a:xfrm>
          <a:custGeom>
            <a:avLst/>
            <a:gdLst>
              <a:gd name="connsiteX0" fmla="*/ 0 w 2841171"/>
              <a:gd name="connsiteY0" fmla="*/ 0 h 3875314"/>
              <a:gd name="connsiteX1" fmla="*/ 2841171 w 2841171"/>
              <a:gd name="connsiteY1" fmla="*/ 0 h 3875314"/>
              <a:gd name="connsiteX2" fmla="*/ 2841171 w 2841171"/>
              <a:gd name="connsiteY2" fmla="*/ 3875314 h 3875314"/>
              <a:gd name="connsiteX3" fmla="*/ 0 w 2841171"/>
              <a:gd name="connsiteY3" fmla="*/ 3875314 h 3875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1171" h="3875314">
                <a:moveTo>
                  <a:pt x="0" y="0"/>
                </a:moveTo>
                <a:lnTo>
                  <a:pt x="2841171" y="0"/>
                </a:lnTo>
                <a:lnTo>
                  <a:pt x="2841171" y="3875314"/>
                </a:lnTo>
                <a:lnTo>
                  <a:pt x="0" y="3875314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AE154D04-12AC-7B42-895A-C9D34754F9E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05689" y="3849511"/>
            <a:ext cx="2582883" cy="2424289"/>
          </a:xfrm>
          <a:custGeom>
            <a:avLst/>
            <a:gdLst>
              <a:gd name="connsiteX0" fmla="*/ 0 w 2582883"/>
              <a:gd name="connsiteY0" fmla="*/ 0 h 2424289"/>
              <a:gd name="connsiteX1" fmla="*/ 2582883 w 2582883"/>
              <a:gd name="connsiteY1" fmla="*/ 0 h 2424289"/>
              <a:gd name="connsiteX2" fmla="*/ 2582883 w 2582883"/>
              <a:gd name="connsiteY2" fmla="*/ 2424289 h 2424289"/>
              <a:gd name="connsiteX3" fmla="*/ 0 w 2582883"/>
              <a:gd name="connsiteY3" fmla="*/ 2424289 h 242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2883" h="2424289">
                <a:moveTo>
                  <a:pt x="0" y="0"/>
                </a:moveTo>
                <a:lnTo>
                  <a:pt x="2582883" y="0"/>
                </a:lnTo>
                <a:lnTo>
                  <a:pt x="2582883" y="2424289"/>
                </a:lnTo>
                <a:lnTo>
                  <a:pt x="0" y="2424289"/>
                </a:lnTo>
                <a:close/>
              </a:path>
            </a:pathLst>
          </a:cu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  <p:sp>
        <p:nvSpPr>
          <p:cNvPr id="28" name="Picture Placeholder 15">
            <a:extLst>
              <a:ext uri="{FF2B5EF4-FFF2-40B4-BE49-F238E27FC236}">
                <a16:creationId xmlns:a16="http://schemas.microsoft.com/office/drawing/2014/main" id="{751DACB1-E191-AB4C-8DDC-2B1B126B0F3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05689" y="584199"/>
            <a:ext cx="2582883" cy="3141133"/>
          </a:xfrm>
          <a:custGeom>
            <a:avLst/>
            <a:gdLst>
              <a:gd name="connsiteX0" fmla="*/ 0 w 2841171"/>
              <a:gd name="connsiteY0" fmla="*/ 0 h 3875314"/>
              <a:gd name="connsiteX1" fmla="*/ 2841171 w 2841171"/>
              <a:gd name="connsiteY1" fmla="*/ 0 h 3875314"/>
              <a:gd name="connsiteX2" fmla="*/ 2841171 w 2841171"/>
              <a:gd name="connsiteY2" fmla="*/ 3875314 h 3875314"/>
              <a:gd name="connsiteX3" fmla="*/ 0 w 2841171"/>
              <a:gd name="connsiteY3" fmla="*/ 3875314 h 3875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1171" h="3875314">
                <a:moveTo>
                  <a:pt x="0" y="0"/>
                </a:moveTo>
                <a:lnTo>
                  <a:pt x="2841171" y="0"/>
                </a:lnTo>
                <a:lnTo>
                  <a:pt x="2841171" y="3875314"/>
                </a:lnTo>
                <a:lnTo>
                  <a:pt x="0" y="3875314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501079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AB4D135-E5CF-F049-9735-F28A8AD44F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33332040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62EEA6E-9E96-564C-BB95-F5C8338B88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972" y="113310"/>
            <a:ext cx="5731823" cy="663138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F7A0CF9-4985-3C44-98B9-71394DD365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43600" y="113310"/>
            <a:ext cx="6150429" cy="326956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6490A1D-FCC6-604B-A885-422B78D408D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43600" y="3475130"/>
            <a:ext cx="6150429" cy="326956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17129145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1948C0-A7F8-A547-A781-D908B21437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1597" y="584199"/>
            <a:ext cx="2768436" cy="2844801"/>
          </a:xfrm>
          <a:custGeom>
            <a:avLst/>
            <a:gdLst>
              <a:gd name="connsiteX0" fmla="*/ 0 w 2768436"/>
              <a:gd name="connsiteY0" fmla="*/ 0 h 2844801"/>
              <a:gd name="connsiteX1" fmla="*/ 2768436 w 2768436"/>
              <a:gd name="connsiteY1" fmla="*/ 0 h 2844801"/>
              <a:gd name="connsiteX2" fmla="*/ 2768436 w 2768436"/>
              <a:gd name="connsiteY2" fmla="*/ 2844801 h 2844801"/>
              <a:gd name="connsiteX3" fmla="*/ 0 w 2768436"/>
              <a:gd name="connsiteY3" fmla="*/ 2844801 h 2844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8436" h="2844801">
                <a:moveTo>
                  <a:pt x="0" y="0"/>
                </a:moveTo>
                <a:lnTo>
                  <a:pt x="2768436" y="0"/>
                </a:lnTo>
                <a:lnTo>
                  <a:pt x="2768436" y="2844801"/>
                </a:lnTo>
                <a:lnTo>
                  <a:pt x="0" y="2844801"/>
                </a:lnTo>
                <a:close/>
              </a:path>
            </a:pathLst>
          </a:cu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3FE2E99-D227-A043-8069-D068FAE369D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410399" y="584201"/>
            <a:ext cx="2649144" cy="5689600"/>
          </a:xfrm>
          <a:custGeom>
            <a:avLst/>
            <a:gdLst>
              <a:gd name="connsiteX0" fmla="*/ 0 w 2649144"/>
              <a:gd name="connsiteY0" fmla="*/ 0 h 5689600"/>
              <a:gd name="connsiteX1" fmla="*/ 2649144 w 2649144"/>
              <a:gd name="connsiteY1" fmla="*/ 0 h 5689600"/>
              <a:gd name="connsiteX2" fmla="*/ 2649144 w 2649144"/>
              <a:gd name="connsiteY2" fmla="*/ 5689600 h 5689600"/>
              <a:gd name="connsiteX3" fmla="*/ 0 w 2649144"/>
              <a:gd name="connsiteY3" fmla="*/ 5689600 h 568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9144" h="5689600">
                <a:moveTo>
                  <a:pt x="0" y="0"/>
                </a:moveTo>
                <a:lnTo>
                  <a:pt x="2649144" y="0"/>
                </a:lnTo>
                <a:lnTo>
                  <a:pt x="2649144" y="5689600"/>
                </a:lnTo>
                <a:lnTo>
                  <a:pt x="0" y="56896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9A3B780-300E-D547-B0AB-842E29F9B3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7375" y="3584863"/>
            <a:ext cx="8652658" cy="2688937"/>
          </a:xfrm>
          <a:custGeom>
            <a:avLst/>
            <a:gdLst>
              <a:gd name="connsiteX0" fmla="*/ 0 w 8652658"/>
              <a:gd name="connsiteY0" fmla="*/ 0 h 2688937"/>
              <a:gd name="connsiteX1" fmla="*/ 8652658 w 8652658"/>
              <a:gd name="connsiteY1" fmla="*/ 0 h 2688937"/>
              <a:gd name="connsiteX2" fmla="*/ 8652658 w 8652658"/>
              <a:gd name="connsiteY2" fmla="*/ 2688937 h 2688937"/>
              <a:gd name="connsiteX3" fmla="*/ 0 w 8652658"/>
              <a:gd name="connsiteY3" fmla="*/ 2688937 h 268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52658" h="2688937">
                <a:moveTo>
                  <a:pt x="0" y="0"/>
                </a:moveTo>
                <a:lnTo>
                  <a:pt x="8652658" y="0"/>
                </a:lnTo>
                <a:lnTo>
                  <a:pt x="8652658" y="2688937"/>
                </a:lnTo>
                <a:lnTo>
                  <a:pt x="0" y="2688937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3445480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1A49BEB-5E49-474A-BBDE-9C24F7C6F0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491592" cy="3429000"/>
          </a:xfrm>
          <a:custGeom>
            <a:avLst/>
            <a:gdLst>
              <a:gd name="connsiteX0" fmla="*/ 0 w 7491592"/>
              <a:gd name="connsiteY0" fmla="*/ 0 h 3429000"/>
              <a:gd name="connsiteX1" fmla="*/ 7491592 w 7491592"/>
              <a:gd name="connsiteY1" fmla="*/ 0 h 3429000"/>
              <a:gd name="connsiteX2" fmla="*/ 7491592 w 7491592"/>
              <a:gd name="connsiteY2" fmla="*/ 3429000 h 3429000"/>
              <a:gd name="connsiteX3" fmla="*/ 0 w 7491592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91592" h="3429000">
                <a:moveTo>
                  <a:pt x="0" y="0"/>
                </a:moveTo>
                <a:lnTo>
                  <a:pt x="7491592" y="0"/>
                </a:lnTo>
                <a:lnTo>
                  <a:pt x="7491592" y="3429000"/>
                </a:lnTo>
                <a:lnTo>
                  <a:pt x="0" y="3429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C826A11-19BC-984C-A7FA-2F74E4AED77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00408" y="3429000"/>
            <a:ext cx="7491592" cy="3429000"/>
          </a:xfrm>
          <a:custGeom>
            <a:avLst/>
            <a:gdLst>
              <a:gd name="connsiteX0" fmla="*/ 0 w 7491592"/>
              <a:gd name="connsiteY0" fmla="*/ 0 h 3429000"/>
              <a:gd name="connsiteX1" fmla="*/ 7491592 w 7491592"/>
              <a:gd name="connsiteY1" fmla="*/ 0 h 3429000"/>
              <a:gd name="connsiteX2" fmla="*/ 7491592 w 7491592"/>
              <a:gd name="connsiteY2" fmla="*/ 3429000 h 3429000"/>
              <a:gd name="connsiteX3" fmla="*/ 0 w 7491592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91592" h="3429000">
                <a:moveTo>
                  <a:pt x="0" y="0"/>
                </a:moveTo>
                <a:lnTo>
                  <a:pt x="7491592" y="0"/>
                </a:lnTo>
                <a:lnTo>
                  <a:pt x="7491592" y="3429000"/>
                </a:lnTo>
                <a:lnTo>
                  <a:pt x="0" y="3429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6122539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C50A4EA-2E4D-2E41-83EC-759F19B4B4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63927" y="1223819"/>
            <a:ext cx="2155589" cy="4410365"/>
          </a:xfrm>
          <a:custGeom>
            <a:avLst/>
            <a:gdLst>
              <a:gd name="connsiteX0" fmla="*/ 0 w 2155589"/>
              <a:gd name="connsiteY0" fmla="*/ 0 h 4410365"/>
              <a:gd name="connsiteX1" fmla="*/ 2155589 w 2155589"/>
              <a:gd name="connsiteY1" fmla="*/ 0 h 4410365"/>
              <a:gd name="connsiteX2" fmla="*/ 2155589 w 2155589"/>
              <a:gd name="connsiteY2" fmla="*/ 4410365 h 4410365"/>
              <a:gd name="connsiteX3" fmla="*/ 0 w 2155589"/>
              <a:gd name="connsiteY3" fmla="*/ 4410365 h 4410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5589" h="4410365">
                <a:moveTo>
                  <a:pt x="0" y="0"/>
                </a:moveTo>
                <a:lnTo>
                  <a:pt x="2155589" y="0"/>
                </a:lnTo>
                <a:lnTo>
                  <a:pt x="2155589" y="4410365"/>
                </a:lnTo>
                <a:lnTo>
                  <a:pt x="0" y="4410365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>
            <a:outerShdw blurRad="63500" dir="5400000" algn="ctr" rotWithShape="0">
              <a:prstClr val="black">
                <a:alpha val="15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EG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5DEAE5E-E05A-DB4B-A103-2180A3ED824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06481" y="1223819"/>
            <a:ext cx="2155589" cy="4410365"/>
          </a:xfrm>
          <a:custGeom>
            <a:avLst/>
            <a:gdLst>
              <a:gd name="connsiteX0" fmla="*/ 0 w 2155589"/>
              <a:gd name="connsiteY0" fmla="*/ 0 h 4410365"/>
              <a:gd name="connsiteX1" fmla="*/ 2155589 w 2155589"/>
              <a:gd name="connsiteY1" fmla="*/ 0 h 4410365"/>
              <a:gd name="connsiteX2" fmla="*/ 2155589 w 2155589"/>
              <a:gd name="connsiteY2" fmla="*/ 4410365 h 4410365"/>
              <a:gd name="connsiteX3" fmla="*/ 0 w 2155589"/>
              <a:gd name="connsiteY3" fmla="*/ 4410365 h 4410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5589" h="4410365">
                <a:moveTo>
                  <a:pt x="0" y="0"/>
                </a:moveTo>
                <a:lnTo>
                  <a:pt x="2155589" y="0"/>
                </a:lnTo>
                <a:lnTo>
                  <a:pt x="2155589" y="4410365"/>
                </a:lnTo>
                <a:lnTo>
                  <a:pt x="0" y="4410365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>
            <a:outerShdw blurRad="63500" dir="5400000" algn="ctr" rotWithShape="0">
              <a:prstClr val="black">
                <a:alpha val="15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EG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70068CD-B707-9740-AA5E-456D02A3B73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449036" y="1223819"/>
            <a:ext cx="2155589" cy="4410365"/>
          </a:xfrm>
          <a:custGeom>
            <a:avLst/>
            <a:gdLst>
              <a:gd name="connsiteX0" fmla="*/ 0 w 2155589"/>
              <a:gd name="connsiteY0" fmla="*/ 0 h 4410365"/>
              <a:gd name="connsiteX1" fmla="*/ 2155589 w 2155589"/>
              <a:gd name="connsiteY1" fmla="*/ 0 h 4410365"/>
              <a:gd name="connsiteX2" fmla="*/ 2155589 w 2155589"/>
              <a:gd name="connsiteY2" fmla="*/ 4410365 h 4410365"/>
              <a:gd name="connsiteX3" fmla="*/ 0 w 2155589"/>
              <a:gd name="connsiteY3" fmla="*/ 4410365 h 4410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5589" h="4410365">
                <a:moveTo>
                  <a:pt x="0" y="0"/>
                </a:moveTo>
                <a:lnTo>
                  <a:pt x="2155589" y="0"/>
                </a:lnTo>
                <a:lnTo>
                  <a:pt x="2155589" y="4410365"/>
                </a:lnTo>
                <a:lnTo>
                  <a:pt x="0" y="4410365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>
            <a:outerShdw blurRad="63500" dir="5400000" algn="ctr" rotWithShape="0">
              <a:prstClr val="black">
                <a:alpha val="15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25519529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0C4D80C-621B-CF46-B240-DCF7F5E3B0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7375" y="3736621"/>
            <a:ext cx="4312004" cy="2537179"/>
          </a:xfrm>
          <a:custGeom>
            <a:avLst/>
            <a:gdLst>
              <a:gd name="connsiteX0" fmla="*/ 0 w 4312004"/>
              <a:gd name="connsiteY0" fmla="*/ 0 h 2537179"/>
              <a:gd name="connsiteX1" fmla="*/ 4312004 w 4312004"/>
              <a:gd name="connsiteY1" fmla="*/ 0 h 2537179"/>
              <a:gd name="connsiteX2" fmla="*/ 4312004 w 4312004"/>
              <a:gd name="connsiteY2" fmla="*/ 2537179 h 2537179"/>
              <a:gd name="connsiteX3" fmla="*/ 0 w 4312004"/>
              <a:gd name="connsiteY3" fmla="*/ 2537179 h 2537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2004" h="2537179">
                <a:moveTo>
                  <a:pt x="0" y="0"/>
                </a:moveTo>
                <a:lnTo>
                  <a:pt x="4312004" y="0"/>
                </a:lnTo>
                <a:lnTo>
                  <a:pt x="4312004" y="2537179"/>
                </a:lnTo>
                <a:lnTo>
                  <a:pt x="0" y="2537179"/>
                </a:lnTo>
                <a:close/>
              </a:path>
            </a:pathLst>
          </a:cu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F8F3B9A-F7AA-3B48-837D-CC121BB45D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97689" y="0"/>
            <a:ext cx="6694311" cy="6857999"/>
          </a:xfrm>
          <a:custGeom>
            <a:avLst/>
            <a:gdLst>
              <a:gd name="connsiteX0" fmla="*/ 0 w 6694311"/>
              <a:gd name="connsiteY0" fmla="*/ 0 h 6857999"/>
              <a:gd name="connsiteX1" fmla="*/ 6694311 w 6694311"/>
              <a:gd name="connsiteY1" fmla="*/ 0 h 6857999"/>
              <a:gd name="connsiteX2" fmla="*/ 6694311 w 6694311"/>
              <a:gd name="connsiteY2" fmla="*/ 6857999 h 6857999"/>
              <a:gd name="connsiteX3" fmla="*/ 0 w 6694311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4311" h="6857999">
                <a:moveTo>
                  <a:pt x="0" y="0"/>
                </a:moveTo>
                <a:lnTo>
                  <a:pt x="6694311" y="0"/>
                </a:lnTo>
                <a:lnTo>
                  <a:pt x="6694311" y="6857999"/>
                </a:lnTo>
                <a:lnTo>
                  <a:pt x="0" y="6857999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10851079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140297F-93A8-6942-AE49-8AA17770116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7768" y="584199"/>
            <a:ext cx="5007841" cy="2844801"/>
          </a:xfrm>
          <a:custGeom>
            <a:avLst/>
            <a:gdLst>
              <a:gd name="connsiteX0" fmla="*/ 0 w 5007841"/>
              <a:gd name="connsiteY0" fmla="*/ 0 h 2844801"/>
              <a:gd name="connsiteX1" fmla="*/ 5007841 w 5007841"/>
              <a:gd name="connsiteY1" fmla="*/ 0 h 2844801"/>
              <a:gd name="connsiteX2" fmla="*/ 5007841 w 5007841"/>
              <a:gd name="connsiteY2" fmla="*/ 2844801 h 2844801"/>
              <a:gd name="connsiteX3" fmla="*/ 0 w 5007841"/>
              <a:gd name="connsiteY3" fmla="*/ 2844801 h 2844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7841" h="2844801">
                <a:moveTo>
                  <a:pt x="0" y="0"/>
                </a:moveTo>
                <a:lnTo>
                  <a:pt x="5007841" y="0"/>
                </a:lnTo>
                <a:lnTo>
                  <a:pt x="5007841" y="2844801"/>
                </a:lnTo>
                <a:lnTo>
                  <a:pt x="0" y="2844801"/>
                </a:lnTo>
                <a:close/>
              </a:path>
            </a:pathLst>
          </a:cu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737DC9E-CB79-894E-904F-4FFD9441228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46393" y="584199"/>
            <a:ext cx="5007841" cy="2844801"/>
          </a:xfrm>
          <a:custGeom>
            <a:avLst/>
            <a:gdLst>
              <a:gd name="connsiteX0" fmla="*/ 0 w 5007841"/>
              <a:gd name="connsiteY0" fmla="*/ 0 h 2844801"/>
              <a:gd name="connsiteX1" fmla="*/ 5007841 w 5007841"/>
              <a:gd name="connsiteY1" fmla="*/ 0 h 2844801"/>
              <a:gd name="connsiteX2" fmla="*/ 5007841 w 5007841"/>
              <a:gd name="connsiteY2" fmla="*/ 2844801 h 2844801"/>
              <a:gd name="connsiteX3" fmla="*/ 0 w 5007841"/>
              <a:gd name="connsiteY3" fmla="*/ 2844801 h 2844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7841" h="2844801">
                <a:moveTo>
                  <a:pt x="0" y="0"/>
                </a:moveTo>
                <a:lnTo>
                  <a:pt x="5007841" y="0"/>
                </a:lnTo>
                <a:lnTo>
                  <a:pt x="5007841" y="2844801"/>
                </a:lnTo>
                <a:lnTo>
                  <a:pt x="0" y="2844801"/>
                </a:lnTo>
                <a:close/>
              </a:path>
            </a:pathLst>
          </a:cu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3615949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44B4369-3EFA-E549-AD09-BC31B0E8AD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7376" y="3428999"/>
            <a:ext cx="3358677" cy="2844801"/>
          </a:xfrm>
          <a:custGeom>
            <a:avLst/>
            <a:gdLst>
              <a:gd name="connsiteX0" fmla="*/ 0 w 3358677"/>
              <a:gd name="connsiteY0" fmla="*/ 0 h 2844801"/>
              <a:gd name="connsiteX1" fmla="*/ 3358677 w 3358677"/>
              <a:gd name="connsiteY1" fmla="*/ 0 h 2844801"/>
              <a:gd name="connsiteX2" fmla="*/ 3358677 w 3358677"/>
              <a:gd name="connsiteY2" fmla="*/ 2844801 h 2844801"/>
              <a:gd name="connsiteX3" fmla="*/ 0 w 3358677"/>
              <a:gd name="connsiteY3" fmla="*/ 2844801 h 2844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8677" h="2844801">
                <a:moveTo>
                  <a:pt x="0" y="0"/>
                </a:moveTo>
                <a:lnTo>
                  <a:pt x="3358677" y="0"/>
                </a:lnTo>
                <a:lnTo>
                  <a:pt x="3358677" y="2844801"/>
                </a:lnTo>
                <a:lnTo>
                  <a:pt x="0" y="2844801"/>
                </a:lnTo>
                <a:close/>
              </a:path>
            </a:pathLst>
          </a:cu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4F014CD-BC58-F540-AFE1-E041232807E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16662" y="3428999"/>
            <a:ext cx="3358677" cy="2844801"/>
          </a:xfrm>
          <a:custGeom>
            <a:avLst/>
            <a:gdLst>
              <a:gd name="connsiteX0" fmla="*/ 0 w 3358677"/>
              <a:gd name="connsiteY0" fmla="*/ 0 h 2844801"/>
              <a:gd name="connsiteX1" fmla="*/ 3358677 w 3358677"/>
              <a:gd name="connsiteY1" fmla="*/ 0 h 2844801"/>
              <a:gd name="connsiteX2" fmla="*/ 3358677 w 3358677"/>
              <a:gd name="connsiteY2" fmla="*/ 2844801 h 2844801"/>
              <a:gd name="connsiteX3" fmla="*/ 0 w 3358677"/>
              <a:gd name="connsiteY3" fmla="*/ 2844801 h 2844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8677" h="2844801">
                <a:moveTo>
                  <a:pt x="0" y="0"/>
                </a:moveTo>
                <a:lnTo>
                  <a:pt x="3358677" y="0"/>
                </a:lnTo>
                <a:lnTo>
                  <a:pt x="3358677" y="2844801"/>
                </a:lnTo>
                <a:lnTo>
                  <a:pt x="0" y="2844801"/>
                </a:lnTo>
                <a:close/>
              </a:path>
            </a:pathLst>
          </a:cu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616BA20-19E0-4345-86EC-1F755D4DBDB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45949" y="3428999"/>
            <a:ext cx="3358677" cy="2844801"/>
          </a:xfrm>
          <a:custGeom>
            <a:avLst/>
            <a:gdLst>
              <a:gd name="connsiteX0" fmla="*/ 0 w 3358677"/>
              <a:gd name="connsiteY0" fmla="*/ 0 h 2844801"/>
              <a:gd name="connsiteX1" fmla="*/ 3358677 w 3358677"/>
              <a:gd name="connsiteY1" fmla="*/ 0 h 2844801"/>
              <a:gd name="connsiteX2" fmla="*/ 3358677 w 3358677"/>
              <a:gd name="connsiteY2" fmla="*/ 2844801 h 2844801"/>
              <a:gd name="connsiteX3" fmla="*/ 0 w 3358677"/>
              <a:gd name="connsiteY3" fmla="*/ 2844801 h 2844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8677" h="2844801">
                <a:moveTo>
                  <a:pt x="0" y="0"/>
                </a:moveTo>
                <a:lnTo>
                  <a:pt x="3358677" y="0"/>
                </a:lnTo>
                <a:lnTo>
                  <a:pt x="3358677" y="2844801"/>
                </a:lnTo>
                <a:lnTo>
                  <a:pt x="0" y="2844801"/>
                </a:lnTo>
                <a:close/>
              </a:path>
            </a:pathLst>
          </a:cu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19476464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CC0222E-6656-334F-9950-28D33E6B7B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3973689"/>
          </a:xfrm>
          <a:custGeom>
            <a:avLst/>
            <a:gdLst>
              <a:gd name="connsiteX0" fmla="*/ 0 w 12192000"/>
              <a:gd name="connsiteY0" fmla="*/ 0 h 3973689"/>
              <a:gd name="connsiteX1" fmla="*/ 12192000 w 12192000"/>
              <a:gd name="connsiteY1" fmla="*/ 0 h 3973689"/>
              <a:gd name="connsiteX2" fmla="*/ 12192000 w 12192000"/>
              <a:gd name="connsiteY2" fmla="*/ 3973689 h 3973689"/>
              <a:gd name="connsiteX3" fmla="*/ 0 w 12192000"/>
              <a:gd name="connsiteY3" fmla="*/ 3973689 h 397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973689">
                <a:moveTo>
                  <a:pt x="0" y="0"/>
                </a:moveTo>
                <a:lnTo>
                  <a:pt x="12192000" y="0"/>
                </a:lnTo>
                <a:lnTo>
                  <a:pt x="12192000" y="3973689"/>
                </a:lnTo>
                <a:lnTo>
                  <a:pt x="0" y="3973689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2701801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05169D8-FCFF-2C47-95BC-A858BE94DC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047894" cy="6858000"/>
          </a:xfrm>
          <a:custGeom>
            <a:avLst/>
            <a:gdLst>
              <a:gd name="connsiteX0" fmla="*/ 0 w 4047894"/>
              <a:gd name="connsiteY0" fmla="*/ 0 h 6858000"/>
              <a:gd name="connsiteX1" fmla="*/ 4047894 w 4047894"/>
              <a:gd name="connsiteY1" fmla="*/ 0 h 6858000"/>
              <a:gd name="connsiteX2" fmla="*/ 4047894 w 4047894"/>
              <a:gd name="connsiteY2" fmla="*/ 6858000 h 6858000"/>
              <a:gd name="connsiteX3" fmla="*/ 0 w 404789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7894" h="6858000">
                <a:moveTo>
                  <a:pt x="0" y="0"/>
                </a:moveTo>
                <a:lnTo>
                  <a:pt x="4047894" y="0"/>
                </a:lnTo>
                <a:lnTo>
                  <a:pt x="4047894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272468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5F065AE-8364-9848-8AA4-661DF05AC3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367346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2078645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AA3267A-B5FA-C041-B2E9-EC5EA73D16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943707" cy="3429000"/>
          </a:xfrm>
          <a:custGeom>
            <a:avLst/>
            <a:gdLst>
              <a:gd name="connsiteX0" fmla="*/ 0 w 4943707"/>
              <a:gd name="connsiteY0" fmla="*/ 0 h 3429000"/>
              <a:gd name="connsiteX1" fmla="*/ 4943707 w 4943707"/>
              <a:gd name="connsiteY1" fmla="*/ 0 h 3429000"/>
              <a:gd name="connsiteX2" fmla="*/ 4943707 w 4943707"/>
              <a:gd name="connsiteY2" fmla="*/ 3429000 h 3429000"/>
              <a:gd name="connsiteX3" fmla="*/ 0 w 4943707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3707" h="3429000">
                <a:moveTo>
                  <a:pt x="0" y="0"/>
                </a:moveTo>
                <a:lnTo>
                  <a:pt x="4943707" y="0"/>
                </a:lnTo>
                <a:lnTo>
                  <a:pt x="4943707" y="3429000"/>
                </a:lnTo>
                <a:lnTo>
                  <a:pt x="0" y="3429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F13851D-1692-7E40-85FC-379D25FB5E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43707" y="0"/>
            <a:ext cx="7248293" cy="3429000"/>
          </a:xfrm>
          <a:custGeom>
            <a:avLst/>
            <a:gdLst>
              <a:gd name="connsiteX0" fmla="*/ 0 w 7248293"/>
              <a:gd name="connsiteY0" fmla="*/ 0 h 3429000"/>
              <a:gd name="connsiteX1" fmla="*/ 7248293 w 7248293"/>
              <a:gd name="connsiteY1" fmla="*/ 0 h 3429000"/>
              <a:gd name="connsiteX2" fmla="*/ 7248293 w 7248293"/>
              <a:gd name="connsiteY2" fmla="*/ 3429000 h 3429000"/>
              <a:gd name="connsiteX3" fmla="*/ 0 w 7248293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48293" h="3429000">
                <a:moveTo>
                  <a:pt x="0" y="0"/>
                </a:moveTo>
                <a:lnTo>
                  <a:pt x="7248293" y="0"/>
                </a:lnTo>
                <a:lnTo>
                  <a:pt x="7248293" y="3429000"/>
                </a:lnTo>
                <a:lnTo>
                  <a:pt x="0" y="3429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3478765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7124B64-BA4B-8042-BAD2-8F31C97EA0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01161" y="0"/>
            <a:ext cx="5690837" cy="6858000"/>
          </a:xfrm>
          <a:custGeom>
            <a:avLst/>
            <a:gdLst>
              <a:gd name="connsiteX0" fmla="*/ 0 w 5690837"/>
              <a:gd name="connsiteY0" fmla="*/ 0 h 6858000"/>
              <a:gd name="connsiteX1" fmla="*/ 5690837 w 5690837"/>
              <a:gd name="connsiteY1" fmla="*/ 0 h 6858000"/>
              <a:gd name="connsiteX2" fmla="*/ 5690837 w 5690837"/>
              <a:gd name="connsiteY2" fmla="*/ 6858000 h 6858000"/>
              <a:gd name="connsiteX3" fmla="*/ 0 w 569083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90837" h="6858000">
                <a:moveTo>
                  <a:pt x="0" y="0"/>
                </a:moveTo>
                <a:lnTo>
                  <a:pt x="5690837" y="0"/>
                </a:lnTo>
                <a:lnTo>
                  <a:pt x="5690837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2668167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07D718C-C71E-984C-8400-501785180F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53092" y="595351"/>
            <a:ext cx="3575747" cy="1893855"/>
          </a:xfrm>
          <a:custGeom>
            <a:avLst/>
            <a:gdLst>
              <a:gd name="connsiteX0" fmla="*/ 0 w 3575747"/>
              <a:gd name="connsiteY0" fmla="*/ 0 h 1893855"/>
              <a:gd name="connsiteX1" fmla="*/ 3575747 w 3575747"/>
              <a:gd name="connsiteY1" fmla="*/ 0 h 1893855"/>
              <a:gd name="connsiteX2" fmla="*/ 3575747 w 3575747"/>
              <a:gd name="connsiteY2" fmla="*/ 1893855 h 1893855"/>
              <a:gd name="connsiteX3" fmla="*/ 0 w 3575747"/>
              <a:gd name="connsiteY3" fmla="*/ 1893855 h 1893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5747" h="1893855">
                <a:moveTo>
                  <a:pt x="0" y="0"/>
                </a:moveTo>
                <a:lnTo>
                  <a:pt x="3575747" y="0"/>
                </a:lnTo>
                <a:lnTo>
                  <a:pt x="3575747" y="1893855"/>
                </a:lnTo>
                <a:lnTo>
                  <a:pt x="0" y="1893855"/>
                </a:lnTo>
                <a:close/>
              </a:path>
            </a:pathLst>
          </a:cu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0FD4FAC-769C-694A-A718-382F3A1A291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53092" y="2487649"/>
            <a:ext cx="3575747" cy="1893855"/>
          </a:xfrm>
          <a:custGeom>
            <a:avLst/>
            <a:gdLst>
              <a:gd name="connsiteX0" fmla="*/ 0 w 3575747"/>
              <a:gd name="connsiteY0" fmla="*/ 0 h 1893855"/>
              <a:gd name="connsiteX1" fmla="*/ 3575747 w 3575747"/>
              <a:gd name="connsiteY1" fmla="*/ 0 h 1893855"/>
              <a:gd name="connsiteX2" fmla="*/ 3575747 w 3575747"/>
              <a:gd name="connsiteY2" fmla="*/ 1893855 h 1893855"/>
              <a:gd name="connsiteX3" fmla="*/ 0 w 3575747"/>
              <a:gd name="connsiteY3" fmla="*/ 1893855 h 1893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5747" h="1893855">
                <a:moveTo>
                  <a:pt x="0" y="0"/>
                </a:moveTo>
                <a:lnTo>
                  <a:pt x="3575747" y="0"/>
                </a:lnTo>
                <a:lnTo>
                  <a:pt x="3575747" y="1893855"/>
                </a:lnTo>
                <a:lnTo>
                  <a:pt x="0" y="1893855"/>
                </a:lnTo>
                <a:close/>
              </a:path>
            </a:pathLst>
          </a:cu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148DD76-23B9-FC4A-96CC-1F2C5B372C3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53092" y="4379945"/>
            <a:ext cx="3575747" cy="1893855"/>
          </a:xfrm>
          <a:custGeom>
            <a:avLst/>
            <a:gdLst>
              <a:gd name="connsiteX0" fmla="*/ 0 w 3575747"/>
              <a:gd name="connsiteY0" fmla="*/ 0 h 1893855"/>
              <a:gd name="connsiteX1" fmla="*/ 3575747 w 3575747"/>
              <a:gd name="connsiteY1" fmla="*/ 0 h 1893855"/>
              <a:gd name="connsiteX2" fmla="*/ 3575747 w 3575747"/>
              <a:gd name="connsiteY2" fmla="*/ 1893855 h 1893855"/>
              <a:gd name="connsiteX3" fmla="*/ 0 w 3575747"/>
              <a:gd name="connsiteY3" fmla="*/ 1893855 h 1893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5747" h="1893855">
                <a:moveTo>
                  <a:pt x="0" y="0"/>
                </a:moveTo>
                <a:lnTo>
                  <a:pt x="3575747" y="0"/>
                </a:lnTo>
                <a:lnTo>
                  <a:pt x="3575747" y="1893855"/>
                </a:lnTo>
                <a:lnTo>
                  <a:pt x="0" y="1893855"/>
                </a:lnTo>
                <a:close/>
              </a:path>
            </a:pathLst>
          </a:cu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68151AA-66CA-A848-999B-E55A72A0A5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28877" y="595116"/>
            <a:ext cx="4163123" cy="5667768"/>
          </a:xfrm>
          <a:custGeom>
            <a:avLst/>
            <a:gdLst>
              <a:gd name="connsiteX0" fmla="*/ 0 w 4163123"/>
              <a:gd name="connsiteY0" fmla="*/ 0 h 5667768"/>
              <a:gd name="connsiteX1" fmla="*/ 4163123 w 4163123"/>
              <a:gd name="connsiteY1" fmla="*/ 0 h 5667768"/>
              <a:gd name="connsiteX2" fmla="*/ 4163123 w 4163123"/>
              <a:gd name="connsiteY2" fmla="*/ 5667768 h 5667768"/>
              <a:gd name="connsiteX3" fmla="*/ 0 w 4163123"/>
              <a:gd name="connsiteY3" fmla="*/ 5667768 h 5667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3123" h="5667768">
                <a:moveTo>
                  <a:pt x="0" y="0"/>
                </a:moveTo>
                <a:lnTo>
                  <a:pt x="4163123" y="0"/>
                </a:lnTo>
                <a:lnTo>
                  <a:pt x="4163123" y="5667768"/>
                </a:lnTo>
                <a:lnTo>
                  <a:pt x="0" y="566776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 dirty="0"/>
          </a:p>
        </p:txBody>
      </p:sp>
    </p:spTree>
    <p:extLst>
      <p:ext uri="{BB962C8B-B14F-4D97-AF65-F5344CB8AC3E}">
        <p14:creationId xmlns:p14="http://schemas.microsoft.com/office/powerpoint/2010/main" val="2324932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1FBAFA-BEB8-AB4E-B7B7-AA043DB554B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66553" y="2665143"/>
            <a:ext cx="4067058" cy="2096431"/>
          </a:xfrm>
          <a:custGeom>
            <a:avLst/>
            <a:gdLst>
              <a:gd name="connsiteX0" fmla="*/ 0 w 4067058"/>
              <a:gd name="connsiteY0" fmla="*/ 0 h 2096431"/>
              <a:gd name="connsiteX1" fmla="*/ 4067058 w 4067058"/>
              <a:gd name="connsiteY1" fmla="*/ 0 h 2096431"/>
              <a:gd name="connsiteX2" fmla="*/ 4067058 w 4067058"/>
              <a:gd name="connsiteY2" fmla="*/ 2096431 h 2096431"/>
              <a:gd name="connsiteX3" fmla="*/ 0 w 4067058"/>
              <a:gd name="connsiteY3" fmla="*/ 2096431 h 2096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7058" h="2096431">
                <a:moveTo>
                  <a:pt x="0" y="0"/>
                </a:moveTo>
                <a:lnTo>
                  <a:pt x="4067058" y="0"/>
                </a:lnTo>
                <a:lnTo>
                  <a:pt x="4067058" y="2096431"/>
                </a:lnTo>
                <a:lnTo>
                  <a:pt x="0" y="2096431"/>
                </a:lnTo>
                <a:close/>
              </a:path>
            </a:pathLst>
          </a:cu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C52BE0C-2602-8C4E-8F0A-C5F522835D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24942" y="2665144"/>
            <a:ext cx="4067058" cy="4192859"/>
          </a:xfrm>
          <a:custGeom>
            <a:avLst/>
            <a:gdLst>
              <a:gd name="connsiteX0" fmla="*/ 0 w 4067058"/>
              <a:gd name="connsiteY0" fmla="*/ 0 h 4192859"/>
              <a:gd name="connsiteX1" fmla="*/ 4067058 w 4067058"/>
              <a:gd name="connsiteY1" fmla="*/ 0 h 4192859"/>
              <a:gd name="connsiteX2" fmla="*/ 4067058 w 4067058"/>
              <a:gd name="connsiteY2" fmla="*/ 4192859 h 4192859"/>
              <a:gd name="connsiteX3" fmla="*/ 0 w 4067058"/>
              <a:gd name="connsiteY3" fmla="*/ 4192859 h 4192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7058" h="4192859">
                <a:moveTo>
                  <a:pt x="0" y="0"/>
                </a:moveTo>
                <a:lnTo>
                  <a:pt x="4067058" y="0"/>
                </a:lnTo>
                <a:lnTo>
                  <a:pt x="4067058" y="4192859"/>
                </a:lnTo>
                <a:lnTo>
                  <a:pt x="0" y="4192859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3840A60-5036-A948-BDFC-8E23B951B4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665144"/>
            <a:ext cx="4067058" cy="4192859"/>
          </a:xfrm>
          <a:custGeom>
            <a:avLst/>
            <a:gdLst>
              <a:gd name="connsiteX0" fmla="*/ 0 w 4067058"/>
              <a:gd name="connsiteY0" fmla="*/ 0 h 4192859"/>
              <a:gd name="connsiteX1" fmla="*/ 4067058 w 4067058"/>
              <a:gd name="connsiteY1" fmla="*/ 0 h 4192859"/>
              <a:gd name="connsiteX2" fmla="*/ 4067058 w 4067058"/>
              <a:gd name="connsiteY2" fmla="*/ 4192859 h 4192859"/>
              <a:gd name="connsiteX3" fmla="*/ 0 w 4067058"/>
              <a:gd name="connsiteY3" fmla="*/ 4192859 h 4192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7058" h="4192859">
                <a:moveTo>
                  <a:pt x="0" y="0"/>
                </a:moveTo>
                <a:lnTo>
                  <a:pt x="4067058" y="0"/>
                </a:lnTo>
                <a:lnTo>
                  <a:pt x="4067058" y="4192859"/>
                </a:lnTo>
                <a:lnTo>
                  <a:pt x="0" y="4192859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E618886-703F-E54A-9B2B-016DE22881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6553" y="4761572"/>
            <a:ext cx="4067058" cy="2096431"/>
          </a:xfrm>
          <a:custGeom>
            <a:avLst/>
            <a:gdLst>
              <a:gd name="connsiteX0" fmla="*/ 0 w 4067058"/>
              <a:gd name="connsiteY0" fmla="*/ 0 h 2096431"/>
              <a:gd name="connsiteX1" fmla="*/ 4067058 w 4067058"/>
              <a:gd name="connsiteY1" fmla="*/ 0 h 2096431"/>
              <a:gd name="connsiteX2" fmla="*/ 4067058 w 4067058"/>
              <a:gd name="connsiteY2" fmla="*/ 2096431 h 2096431"/>
              <a:gd name="connsiteX3" fmla="*/ 0 w 4067058"/>
              <a:gd name="connsiteY3" fmla="*/ 2096431 h 2096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7058" h="2096431">
                <a:moveTo>
                  <a:pt x="0" y="0"/>
                </a:moveTo>
                <a:lnTo>
                  <a:pt x="4067058" y="0"/>
                </a:lnTo>
                <a:lnTo>
                  <a:pt x="4067058" y="2096431"/>
                </a:lnTo>
                <a:lnTo>
                  <a:pt x="0" y="2096431"/>
                </a:lnTo>
                <a:close/>
              </a:path>
            </a:pathLst>
          </a:cu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314171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2123877-7238-D64B-9530-C54A89677D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15200" y="4549140"/>
            <a:ext cx="4289425" cy="1724660"/>
          </a:xfrm>
          <a:custGeom>
            <a:avLst/>
            <a:gdLst>
              <a:gd name="connsiteX0" fmla="*/ 0 w 4289425"/>
              <a:gd name="connsiteY0" fmla="*/ 0 h 1724660"/>
              <a:gd name="connsiteX1" fmla="*/ 4289425 w 4289425"/>
              <a:gd name="connsiteY1" fmla="*/ 0 h 1724660"/>
              <a:gd name="connsiteX2" fmla="*/ 4289425 w 4289425"/>
              <a:gd name="connsiteY2" fmla="*/ 1724660 h 1724660"/>
              <a:gd name="connsiteX3" fmla="*/ 0 w 4289425"/>
              <a:gd name="connsiteY3" fmla="*/ 1724660 h 172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9425" h="1724660">
                <a:moveTo>
                  <a:pt x="0" y="0"/>
                </a:moveTo>
                <a:lnTo>
                  <a:pt x="4289425" y="0"/>
                </a:lnTo>
                <a:lnTo>
                  <a:pt x="4289425" y="1724660"/>
                </a:lnTo>
                <a:lnTo>
                  <a:pt x="0" y="1724660"/>
                </a:lnTo>
                <a:close/>
              </a:path>
            </a:pathLst>
          </a:cu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91CDE81-5528-1F4D-8CC7-31B8C6AF17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7375" y="584200"/>
            <a:ext cx="6125814" cy="3073399"/>
          </a:xfrm>
          <a:custGeom>
            <a:avLst/>
            <a:gdLst>
              <a:gd name="connsiteX0" fmla="*/ 0 w 6125814"/>
              <a:gd name="connsiteY0" fmla="*/ 0 h 3073399"/>
              <a:gd name="connsiteX1" fmla="*/ 6125814 w 6125814"/>
              <a:gd name="connsiteY1" fmla="*/ 0 h 3073399"/>
              <a:gd name="connsiteX2" fmla="*/ 6125814 w 6125814"/>
              <a:gd name="connsiteY2" fmla="*/ 3073399 h 3073399"/>
              <a:gd name="connsiteX3" fmla="*/ 0 w 6125814"/>
              <a:gd name="connsiteY3" fmla="*/ 3073399 h 3073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25814" h="3073399">
                <a:moveTo>
                  <a:pt x="0" y="0"/>
                </a:moveTo>
                <a:lnTo>
                  <a:pt x="6125814" y="0"/>
                </a:lnTo>
                <a:lnTo>
                  <a:pt x="6125814" y="3073399"/>
                </a:lnTo>
                <a:lnTo>
                  <a:pt x="0" y="3073399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1256065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37AF38-8476-564C-9FD7-B237493A5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6B97BA-9B38-DF4E-9F2E-D71BB9330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6EF23592-D260-344C-AF17-A5317BCDB7B0}"/>
              </a:ext>
            </a:extLst>
          </p:cNvPr>
          <p:cNvSpPr txBox="1">
            <a:spLocks/>
          </p:cNvSpPr>
          <p:nvPr userDrawn="1"/>
        </p:nvSpPr>
        <p:spPr>
          <a:xfrm>
            <a:off x="5934222" y="6432756"/>
            <a:ext cx="321737" cy="215444"/>
          </a:xfrm>
          <a:prstGeom prst="rect">
            <a:avLst/>
          </a:prstGeom>
          <a:noFill/>
        </p:spPr>
        <p:txBody>
          <a:bodyPr wrap="none" lIns="72000" tIns="0" rIns="72000" bIns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BA69586-E6B3-B646-96E5-E7A8350A3CCE}" type="slidenum">
              <a:rPr lang="en-US" sz="1400" smtClean="0">
                <a:solidFill>
                  <a:schemeClr val="tx2"/>
                </a:solidFill>
                <a:latin typeface="Raleway Medium" panose="020B0503030101060003" pitchFamily="34" charset="77"/>
              </a:rPr>
              <a:pPr algn="ctr"/>
              <a:t>‹#›</a:t>
            </a:fld>
            <a:endParaRPr lang="en-US" sz="1400" dirty="0">
              <a:solidFill>
                <a:schemeClr val="tx2"/>
              </a:solidFill>
              <a:latin typeface="Raleway Medium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0598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705" r:id="rId2"/>
    <p:sldLayoutId id="2147483707" r:id="rId3"/>
    <p:sldLayoutId id="2147483710" r:id="rId4"/>
    <p:sldLayoutId id="2147483711" r:id="rId5"/>
    <p:sldLayoutId id="2147483713" r:id="rId6"/>
    <p:sldLayoutId id="2147483714" r:id="rId7"/>
    <p:sldLayoutId id="2147483715" r:id="rId8"/>
    <p:sldLayoutId id="2147483717" r:id="rId9"/>
    <p:sldLayoutId id="2147483719" r:id="rId10"/>
    <p:sldLayoutId id="2147483720" r:id="rId11"/>
    <p:sldLayoutId id="2147483722" r:id="rId12"/>
    <p:sldLayoutId id="2147483724" r:id="rId13"/>
    <p:sldLayoutId id="2147483726" r:id="rId14"/>
    <p:sldLayoutId id="2147483728" r:id="rId15"/>
    <p:sldLayoutId id="2147483730" r:id="rId16"/>
    <p:sldLayoutId id="2147483731" r:id="rId17"/>
    <p:sldLayoutId id="2147483733" r:id="rId18"/>
    <p:sldLayoutId id="2147483735" r:id="rId19"/>
    <p:sldLayoutId id="2147483737" r:id="rId20"/>
    <p:sldLayoutId id="2147483738" r:id="rId21"/>
    <p:sldLayoutId id="2147483740" r:id="rId22"/>
    <p:sldLayoutId id="2147483742" r:id="rId23"/>
    <p:sldLayoutId id="2147483744" r:id="rId24"/>
    <p:sldLayoutId id="2147483745" r:id="rId25"/>
    <p:sldLayoutId id="2147483748" r:id="rId26"/>
    <p:sldLayoutId id="2147483749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70" userDrawn="1">
          <p15:clr>
            <a:srgbClr val="F26B43"/>
          </p15:clr>
        </p15:guide>
        <p15:guide id="4" pos="7310" userDrawn="1">
          <p15:clr>
            <a:srgbClr val="F26B43"/>
          </p15:clr>
        </p15:guide>
        <p15:guide id="5" orient="horz" pos="368" userDrawn="1">
          <p15:clr>
            <a:srgbClr val="F26B43"/>
          </p15:clr>
        </p15:guide>
        <p15:guide id="6" orient="horz" pos="39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57.png"/><Relationship Id="rId7" Type="http://schemas.openxmlformats.org/officeDocument/2006/relationships/image" Target="../media/image45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tiff"/><Relationship Id="rId5" Type="http://schemas.openxmlformats.org/officeDocument/2006/relationships/image" Target="../media/image43.jpeg"/><Relationship Id="rId4" Type="http://schemas.openxmlformats.org/officeDocument/2006/relationships/image" Target="../media/image58.jpe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7.png"/><Relationship Id="rId5" Type="http://schemas.openxmlformats.org/officeDocument/2006/relationships/image" Target="../media/image16.png"/><Relationship Id="rId4" Type="http://schemas.openxmlformats.org/officeDocument/2006/relationships/image" Target="../media/image6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9.jpg"/><Relationship Id="rId7" Type="http://schemas.openxmlformats.org/officeDocument/2006/relationships/image" Target="../media/image73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jpg"/><Relationship Id="rId3" Type="http://schemas.openxmlformats.org/officeDocument/2006/relationships/image" Target="../media/image19.jpeg"/><Relationship Id="rId7" Type="http://schemas.openxmlformats.org/officeDocument/2006/relationships/image" Target="../media/image22.jp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5" Type="http://schemas.openxmlformats.org/officeDocument/2006/relationships/image" Target="../media/image20.jpg"/><Relationship Id="rId10" Type="http://schemas.openxmlformats.org/officeDocument/2006/relationships/image" Target="../media/image25.jpg"/><Relationship Id="rId4" Type="http://schemas.openxmlformats.org/officeDocument/2006/relationships/image" Target="../media/image16.png"/><Relationship Id="rId9" Type="http://schemas.openxmlformats.org/officeDocument/2006/relationships/image" Target="../media/image2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30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4.tiff"/><Relationship Id="rId3" Type="http://schemas.openxmlformats.org/officeDocument/2006/relationships/image" Target="../media/image36.jpeg"/><Relationship Id="rId7" Type="http://schemas.microsoft.com/office/2007/relationships/hdphoto" Target="../media/hdphoto1.wdp"/><Relationship Id="rId12" Type="http://schemas.openxmlformats.org/officeDocument/2006/relationships/image" Target="../media/image4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2.jpg"/><Relationship Id="rId5" Type="http://schemas.openxmlformats.org/officeDocument/2006/relationships/image" Target="../media/image38.jpeg"/><Relationship Id="rId15" Type="http://schemas.openxmlformats.org/officeDocument/2006/relationships/image" Target="../media/image46.jpg"/><Relationship Id="rId10" Type="http://schemas.microsoft.com/office/2007/relationships/hdphoto" Target="../media/hdphoto2.wdp"/><Relationship Id="rId4" Type="http://schemas.openxmlformats.org/officeDocument/2006/relationships/image" Target="../media/image37.jpeg"/><Relationship Id="rId9" Type="http://schemas.openxmlformats.org/officeDocument/2006/relationships/image" Target="../media/image41.png"/><Relationship Id="rId14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1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C706CA3-99E2-FCAB-FF2E-573EFCA7F4F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0D86A4B-576D-884B-9F4B-0F6F2DA947A3}"/>
              </a:ext>
            </a:extLst>
          </p:cNvPr>
          <p:cNvSpPr/>
          <p:nvPr/>
        </p:nvSpPr>
        <p:spPr>
          <a:xfrm>
            <a:off x="-107576" y="2435900"/>
            <a:ext cx="12192000" cy="2595909"/>
          </a:xfrm>
          <a:prstGeom prst="rect">
            <a:avLst/>
          </a:prstGeom>
          <a:solidFill>
            <a:srgbClr val="DFDFD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DEBCBB-C2B6-334B-A4EF-F1D67C444A03}"/>
              </a:ext>
            </a:extLst>
          </p:cNvPr>
          <p:cNvSpPr/>
          <p:nvPr/>
        </p:nvSpPr>
        <p:spPr>
          <a:xfrm>
            <a:off x="-1" y="0"/>
            <a:ext cx="2520177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9A8B0D-8B03-DF42-9843-141654FB5078}"/>
              </a:ext>
            </a:extLst>
          </p:cNvPr>
          <p:cNvSpPr txBox="1"/>
          <p:nvPr/>
        </p:nvSpPr>
        <p:spPr>
          <a:xfrm>
            <a:off x="3222439" y="4661524"/>
            <a:ext cx="577401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 kern="1600" spc="300" dirty="0">
                <a:solidFill>
                  <a:schemeClr val="tx1">
                    <a:alpha val="80000"/>
                  </a:schemeClr>
                </a:solidFill>
                <a:latin typeface="Montserrat Medium" pitchFamily="2" charset="77"/>
                <a:ea typeface="Open Sans Light" panose="020B0306030504020204" pitchFamily="34" charset="0"/>
                <a:cs typeface="Open Sans Light" panose="020B0306030504020204" pitchFamily="34" charset="0"/>
              </a:rPr>
              <a:t>The Ultimate PVC Decking Solution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708F47-B0FF-974E-B827-C224D93DE540}"/>
              </a:ext>
            </a:extLst>
          </p:cNvPr>
          <p:cNvSpPr/>
          <p:nvPr/>
        </p:nvSpPr>
        <p:spPr>
          <a:xfrm>
            <a:off x="587375" y="5450977"/>
            <a:ext cx="1658432" cy="1692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en-US" sz="1100" spc="300" dirty="0">
                <a:solidFill>
                  <a:srgbClr val="FFFFFF"/>
                </a:solidFill>
                <a:latin typeface="Montserrat Medium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DURABLE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A4572A-4038-7440-A814-24D81F7CB77D}"/>
              </a:ext>
            </a:extLst>
          </p:cNvPr>
          <p:cNvSpPr/>
          <p:nvPr/>
        </p:nvSpPr>
        <p:spPr>
          <a:xfrm>
            <a:off x="587374" y="6109547"/>
            <a:ext cx="2221139" cy="1692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en-US" sz="1100" spc="150" dirty="0">
                <a:solidFill>
                  <a:srgbClr val="FFFFFF"/>
                </a:solidFill>
                <a:latin typeface="Montserrat Medium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LOW-MAINTENANCE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C37363-03AF-6A4C-ABC0-3212CE626950}"/>
              </a:ext>
            </a:extLst>
          </p:cNvPr>
          <p:cNvSpPr/>
          <p:nvPr/>
        </p:nvSpPr>
        <p:spPr>
          <a:xfrm>
            <a:off x="587375" y="5780262"/>
            <a:ext cx="1658432" cy="1692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en-US" sz="1100" spc="300" dirty="0">
                <a:solidFill>
                  <a:srgbClr val="FFFFFF"/>
                </a:solidFill>
                <a:latin typeface="Montserrat Medium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STYLISH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3B3710-9F56-F630-653D-B6C1F3256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513" y="2679700"/>
            <a:ext cx="7200900" cy="1498600"/>
          </a:xfrm>
          <a:prstGeom prst="rect">
            <a:avLst/>
          </a:prstGeom>
        </p:spPr>
      </p:pic>
      <p:pic>
        <p:nvPicPr>
          <p:cNvPr id="7" name="Picture 6" descr="A blue and white logo&#10;&#10;Description automatically generated">
            <a:extLst>
              <a:ext uri="{FF2B5EF4-FFF2-40B4-BE49-F238E27FC236}">
                <a16:creationId xmlns:a16="http://schemas.microsoft.com/office/drawing/2014/main" id="{3E238707-5511-3818-268C-6795ACD67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373" y="274376"/>
            <a:ext cx="1229851" cy="13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0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08A6407-2C10-833F-CD37-A3E43294DAEF}"/>
              </a:ext>
            </a:extLst>
          </p:cNvPr>
          <p:cNvSpPr/>
          <p:nvPr/>
        </p:nvSpPr>
        <p:spPr>
          <a:xfrm>
            <a:off x="7123323" y="11581"/>
            <a:ext cx="5029591" cy="68579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Picture Placeholder 3">
            <a:extLst>
              <a:ext uri="{FF2B5EF4-FFF2-40B4-BE49-F238E27FC236}">
                <a16:creationId xmlns:a16="http://schemas.microsoft.com/office/drawing/2014/main" id="{88264260-024C-CCDE-A7C4-8DDB72D9AE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375" y="1474851"/>
            <a:ext cx="9852989" cy="4798949"/>
          </a:xfrm>
          <a:custGeom>
            <a:avLst/>
            <a:gdLst>
              <a:gd name="connsiteX0" fmla="*/ 0 w 10210800"/>
              <a:gd name="connsiteY0" fmla="*/ 0 h 5029200"/>
              <a:gd name="connsiteX1" fmla="*/ 10210800 w 10210800"/>
              <a:gd name="connsiteY1" fmla="*/ 0 h 5029200"/>
              <a:gd name="connsiteX2" fmla="*/ 10210800 w 10210800"/>
              <a:gd name="connsiteY2" fmla="*/ 5029200 h 5029200"/>
              <a:gd name="connsiteX3" fmla="*/ 0 w 10210800"/>
              <a:gd name="connsiteY3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10800" h="5029200">
                <a:moveTo>
                  <a:pt x="0" y="0"/>
                </a:moveTo>
                <a:lnTo>
                  <a:pt x="10210800" y="0"/>
                </a:lnTo>
                <a:lnTo>
                  <a:pt x="10210800" y="5029200"/>
                </a:lnTo>
                <a:lnTo>
                  <a:pt x="0" y="502920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4B2057E-7FAF-5F04-6636-13495D2706B8}"/>
              </a:ext>
            </a:extLst>
          </p:cNvPr>
          <p:cNvCxnSpPr>
            <a:cxnSpLocks/>
          </p:cNvCxnSpPr>
          <p:nvPr/>
        </p:nvCxnSpPr>
        <p:spPr>
          <a:xfrm>
            <a:off x="10040906" y="4646242"/>
            <a:ext cx="3160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4CDE060-B4A2-9677-2B52-B5EC71F5A8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789"/>
          <a:stretch/>
        </p:blipFill>
        <p:spPr>
          <a:xfrm>
            <a:off x="587375" y="596459"/>
            <a:ext cx="4572000" cy="8011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F8A94C-89D0-C488-C02D-2676262280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785" y="4048125"/>
            <a:ext cx="2580447" cy="2573274"/>
          </a:xfrm>
          <a:prstGeom prst="rect">
            <a:avLst/>
          </a:prstGeom>
          <a:ln>
            <a:solidFill>
              <a:srgbClr val="F7F7F7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195C81-C817-45E4-9C56-D248CA0AE01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1427" y="5238307"/>
            <a:ext cx="1631268" cy="16312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9882C9-98D9-507E-CD91-2037D9AE2CE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8"/>
          <a:stretch/>
        </p:blipFill>
        <p:spPr>
          <a:xfrm>
            <a:off x="10551427" y="3495232"/>
            <a:ext cx="1627632" cy="16276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426F7D-F95A-7E27-FCA5-9DA92290839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1427" y="1752158"/>
            <a:ext cx="1621964" cy="16276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95DFA0-81E9-B889-CAD7-C79B70BDD73D}"/>
              </a:ext>
            </a:extLst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1427" y="5448"/>
            <a:ext cx="1631269" cy="16312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0CE482-EEF4-F748-BEA1-8901E8E7CF88}"/>
              </a:ext>
            </a:extLst>
          </p:cNvPr>
          <p:cNvSpPr txBox="1"/>
          <p:nvPr/>
        </p:nvSpPr>
        <p:spPr>
          <a:xfrm>
            <a:off x="10551427" y="5476643"/>
            <a:ext cx="1831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800" b="1" dirty="0">
                <a:solidFill>
                  <a:schemeClr val="bg1"/>
                </a:solidFill>
                <a:latin typeface="Lato" panose="020F0502020204030203" pitchFamily="34" charset="77"/>
                <a:ea typeface="Lato" panose="020F0502020204030203" pitchFamily="34" charset="0"/>
                <a:cs typeface="Lato" panose="020F0502020204030203" pitchFamily="34" charset="0"/>
              </a:rPr>
              <a:t>HAZELNUT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D2DDDE-AC6B-5640-D856-09105D83AEE1}"/>
              </a:ext>
            </a:extLst>
          </p:cNvPr>
          <p:cNvSpPr txBox="1"/>
          <p:nvPr/>
        </p:nvSpPr>
        <p:spPr>
          <a:xfrm>
            <a:off x="10559845" y="5238306"/>
            <a:ext cx="16553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Lato Semibold" panose="020F0502020204030203" pitchFamily="34" charset="77"/>
              </a:rPr>
              <a:t>SIGNATURE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736E80-9249-77FE-BABA-73E449EEDE0C}"/>
              </a:ext>
            </a:extLst>
          </p:cNvPr>
          <p:cNvSpPr txBox="1"/>
          <p:nvPr/>
        </p:nvSpPr>
        <p:spPr>
          <a:xfrm>
            <a:off x="7100857" y="584200"/>
            <a:ext cx="33767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77"/>
              </a:rPr>
              <a:t>VEKAdeck</a:t>
            </a:r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77"/>
              </a:rPr>
              <a:t> GROOVE is available</a:t>
            </a:r>
          </a:p>
          <a:p>
            <a:pPr algn="r"/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77"/>
              </a:rPr>
              <a:t> in our Signature </a:t>
            </a:r>
            <a:r>
              <a:rPr lang="en-US" sz="1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77"/>
              </a:rPr>
              <a:t>VEKAdeck</a:t>
            </a:r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77"/>
              </a:rPr>
              <a:t> colors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0D0F8F-61EB-7794-828D-E3BB2343CF5A}"/>
              </a:ext>
            </a:extLst>
          </p:cNvPr>
          <p:cNvSpPr txBox="1"/>
          <p:nvPr/>
        </p:nvSpPr>
        <p:spPr>
          <a:xfrm>
            <a:off x="10559845" y="3716548"/>
            <a:ext cx="1831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800" b="1" dirty="0">
                <a:solidFill>
                  <a:schemeClr val="bg1"/>
                </a:solidFill>
                <a:latin typeface="Lato" panose="020F0502020204030203" pitchFamily="34" charset="77"/>
                <a:ea typeface="Lato" panose="020F0502020204030203" pitchFamily="34" charset="0"/>
                <a:cs typeface="Lato" panose="020F0502020204030203" pitchFamily="34" charset="0"/>
              </a:rPr>
              <a:t>ESPRESSO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ADF1F2-77FD-634C-2FA6-AF9A30B3FBA4}"/>
              </a:ext>
            </a:extLst>
          </p:cNvPr>
          <p:cNvSpPr txBox="1"/>
          <p:nvPr/>
        </p:nvSpPr>
        <p:spPr>
          <a:xfrm>
            <a:off x="10577664" y="3478211"/>
            <a:ext cx="16553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Lato" panose="020F0502020204030203" pitchFamily="34" charset="77"/>
              </a:rPr>
              <a:t>SIGNATURE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91261F-13C7-96CF-5AAA-E80C4FAB4C71}"/>
              </a:ext>
            </a:extLst>
          </p:cNvPr>
          <p:cNvSpPr txBox="1"/>
          <p:nvPr/>
        </p:nvSpPr>
        <p:spPr>
          <a:xfrm>
            <a:off x="10531557" y="1993542"/>
            <a:ext cx="1831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800" b="1" dirty="0">
                <a:solidFill>
                  <a:schemeClr val="bg1"/>
                </a:solidFill>
                <a:latin typeface="Lato" panose="020F0502020204030203" pitchFamily="34" charset="77"/>
                <a:ea typeface="Lato" panose="020F0502020204030203" pitchFamily="34" charset="0"/>
                <a:cs typeface="Lato" panose="020F0502020204030203" pitchFamily="34" charset="0"/>
              </a:rPr>
              <a:t>STORM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D87664-99A1-D7D5-9032-3FDC797154F9}"/>
              </a:ext>
            </a:extLst>
          </p:cNvPr>
          <p:cNvSpPr txBox="1"/>
          <p:nvPr/>
        </p:nvSpPr>
        <p:spPr>
          <a:xfrm>
            <a:off x="10551427" y="1755205"/>
            <a:ext cx="16553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Lato" panose="020F0502020204030203" pitchFamily="34" charset="77"/>
              </a:rPr>
              <a:t>SIGNATURE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C48EBC-D237-6781-519C-8AFE3E987034}"/>
              </a:ext>
            </a:extLst>
          </p:cNvPr>
          <p:cNvSpPr txBox="1"/>
          <p:nvPr/>
        </p:nvSpPr>
        <p:spPr>
          <a:xfrm>
            <a:off x="10531557" y="267489"/>
            <a:ext cx="1831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800" b="1" dirty="0">
                <a:solidFill>
                  <a:schemeClr val="bg1"/>
                </a:solidFill>
                <a:latin typeface="Lato" panose="020F0502020204030203" pitchFamily="34" charset="77"/>
                <a:ea typeface="Lato" panose="020F0502020204030203" pitchFamily="34" charset="0"/>
                <a:cs typeface="Lato" panose="020F0502020204030203" pitchFamily="34" charset="0"/>
              </a:rPr>
              <a:t>CAYENNE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C813F1-E46A-C7E8-253F-5333666B748C}"/>
              </a:ext>
            </a:extLst>
          </p:cNvPr>
          <p:cNvSpPr txBox="1"/>
          <p:nvPr/>
        </p:nvSpPr>
        <p:spPr>
          <a:xfrm>
            <a:off x="10531555" y="29152"/>
            <a:ext cx="16213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Lato" panose="020F0502020204030203" pitchFamily="34" charset="77"/>
              </a:rPr>
              <a:t>SIGNATURE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BB905E9-A035-BDB3-D035-1E668ADD6E63}"/>
              </a:ext>
            </a:extLst>
          </p:cNvPr>
          <p:cNvSpPr/>
          <p:nvPr/>
        </p:nvSpPr>
        <p:spPr>
          <a:xfrm rot="16200000">
            <a:off x="2121086" y="4907279"/>
            <a:ext cx="2213415" cy="495108"/>
          </a:xfrm>
          <a:prstGeom prst="rect">
            <a:avLst/>
          </a:prstGeom>
          <a:solidFill>
            <a:srgbClr val="0069AA"/>
          </a:solidFill>
        </p:spPr>
        <p:txBody>
          <a:bodyPr wrap="square" lIns="0" tIns="108000" rIns="0" bIns="108000">
            <a:spAutoFit/>
          </a:bodyPr>
          <a:lstStyle/>
          <a:p>
            <a:pPr algn="ctr"/>
            <a:endParaRPr lang="en-EG" b="1" dirty="0">
              <a:solidFill>
                <a:srgbClr val="FFFFFF"/>
              </a:solidFill>
              <a:latin typeface="Montserrat SemiBold" pitchFamily="2" charset="77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08ACAC8-8F1F-1C82-321C-2585FDA3B7C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253339" y="4915414"/>
            <a:ext cx="1948911" cy="40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3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3">
            <a:extLst>
              <a:ext uri="{FF2B5EF4-FFF2-40B4-BE49-F238E27FC236}">
                <a16:creationId xmlns:a16="http://schemas.microsoft.com/office/drawing/2014/main" id="{737A53F4-D148-7065-D155-72DA2AA6E1D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3568579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4D608B-E795-B2F8-DC7E-ADD592494992}"/>
              </a:ext>
            </a:extLst>
          </p:cNvPr>
          <p:cNvSpPr/>
          <p:nvPr/>
        </p:nvSpPr>
        <p:spPr>
          <a:xfrm>
            <a:off x="948199" y="1638300"/>
            <a:ext cx="3867150" cy="356857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36600" sx="95000" sy="95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80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836BCE3-C31A-E0BC-EE2C-C0983DD0EA6E}"/>
              </a:ext>
            </a:extLst>
          </p:cNvPr>
          <p:cNvSpPr txBox="1">
            <a:spLocks/>
          </p:cNvSpPr>
          <p:nvPr/>
        </p:nvSpPr>
        <p:spPr>
          <a:xfrm>
            <a:off x="5284167" y="3820445"/>
            <a:ext cx="5700825" cy="5705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>
                <a:solidFill>
                  <a:srgbClr val="0069AA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Uses the same proven formula as VEKAdeck</a:t>
            </a:r>
            <a:endParaRPr lang="id-ID" sz="2000" dirty="0">
              <a:solidFill>
                <a:srgbClr val="0069AA"/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38F146-8E3D-043C-AC7C-7476C246F5FF}"/>
              </a:ext>
            </a:extLst>
          </p:cNvPr>
          <p:cNvSpPr/>
          <p:nvPr/>
        </p:nvSpPr>
        <p:spPr>
          <a:xfrm>
            <a:off x="4635349" y="3967488"/>
            <a:ext cx="360000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C4C789-D2FA-5E1A-1946-F41CDB39EB87}"/>
              </a:ext>
            </a:extLst>
          </p:cNvPr>
          <p:cNvSpPr/>
          <p:nvPr/>
        </p:nvSpPr>
        <p:spPr>
          <a:xfrm>
            <a:off x="1082036" y="3044478"/>
            <a:ext cx="372205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0" i="0" spc="5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 perfect combination of durability</a:t>
            </a:r>
            <a:endParaRPr lang="en-US" sz="1300" spc="50" dirty="0">
              <a:solidFill>
                <a:schemeClr val="tx1">
                  <a:lumMod val="50000"/>
                  <a:lumOff val="50000"/>
                </a:schemeClr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921FD5-741F-E7ED-70B8-6F1594294ED0}"/>
              </a:ext>
            </a:extLst>
          </p:cNvPr>
          <p:cNvSpPr/>
          <p:nvPr/>
        </p:nvSpPr>
        <p:spPr>
          <a:xfrm>
            <a:off x="1082036" y="1812493"/>
            <a:ext cx="37220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VEKAdeck</a:t>
            </a:r>
          </a:p>
          <a:p>
            <a:r>
              <a:rPr lang="en-US" sz="3600" b="1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Fascia Board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9A1615-1D06-4DC0-AACC-C1056CC8E7FA}"/>
              </a:ext>
            </a:extLst>
          </p:cNvPr>
          <p:cNvSpPr txBox="1"/>
          <p:nvPr/>
        </p:nvSpPr>
        <p:spPr>
          <a:xfrm>
            <a:off x="4961658" y="4247544"/>
            <a:ext cx="351119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ct val="104000"/>
              <a:buFont typeface="System Font Regular"/>
              <a:buChar char="✔️"/>
              <a:tabLst>
                <a:tab pos="457200" algn="l"/>
              </a:tabLst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Lato" panose="020F05020202040302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Available in 12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Lato" panose="020F05020202040302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widths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Lato" panose="020F0502020204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SzPct val="104000"/>
              <a:buFont typeface="System Font Regular"/>
              <a:buChar char="✔️"/>
              <a:tabLst>
                <a:tab pos="457200" algn="l"/>
              </a:tabLst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Lato" panose="020F0502020204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7/16" Thickness (.0437 in.) solid board</a:t>
            </a:r>
          </a:p>
          <a:p>
            <a:pPr marL="342900" indent="-342900">
              <a:buSzPct val="104000"/>
              <a:buFont typeface="System Font Regular"/>
              <a:buChar char="✔️"/>
              <a:tabLst>
                <a:tab pos="457200" algn="l"/>
              </a:tabLst>
            </a:pP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SzPct val="104000"/>
              <a:buFont typeface="System Font Regular"/>
              <a:buChar char="✔️"/>
              <a:tabLst>
                <a:tab pos="457200" algn="l"/>
              </a:tabLst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Lato" panose="020F0502020204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Installs just like VEKAdeck, can be nailed with stainless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Lato" panose="020F0502020204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teel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Lato" panose="020F0502020204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rim nails, </a:t>
            </a:r>
            <a:b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Lato" panose="020F0502020204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Lato" panose="020F0502020204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or screwed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with trim-matched screws</a:t>
            </a:r>
          </a:p>
          <a:p>
            <a:pPr marL="342900" indent="-342900">
              <a:buSzPct val="104000"/>
              <a:buFont typeface="System Font Regular"/>
              <a:buChar char="✔️"/>
              <a:tabLst>
                <a:tab pos="457200" algn="l"/>
              </a:tabLst>
            </a:pP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Lato" panose="020F0502020204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SzPct val="104000"/>
              <a:buFont typeface="System Font Regular"/>
              <a:buChar char="✔️"/>
              <a:tabLst>
                <a:tab pos="457200" algn="l"/>
              </a:tabLst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Easy to cut, saw and trim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Lato" panose="020F0502020204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SzPct val="104000"/>
              <a:buFont typeface="System Font Regular"/>
              <a:buChar char="✔️"/>
              <a:tabLst>
                <a:tab pos="457200" algn="l"/>
              </a:tabLst>
            </a:pP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SzPct val="104000"/>
              <a:tabLst>
                <a:tab pos="457200" algn="l"/>
              </a:tabLst>
            </a:pPr>
            <a:br>
              <a:rPr lang="en-US" sz="1400" dirty="0">
                <a:solidFill>
                  <a:srgbClr val="282828"/>
                </a:solidFill>
                <a:effectLst/>
                <a:latin typeface="Montserrat Ligh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400" dirty="0">
              <a:solidFill>
                <a:srgbClr val="282828"/>
              </a:solidFill>
              <a:effectLst/>
              <a:latin typeface="Montserrat Ligh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D28EA9-1A6D-9DBB-3155-7E3B9FA620D1}"/>
              </a:ext>
            </a:extLst>
          </p:cNvPr>
          <p:cNvSpPr txBox="1"/>
          <p:nvPr/>
        </p:nvSpPr>
        <p:spPr>
          <a:xfrm>
            <a:off x="8649984" y="4247544"/>
            <a:ext cx="339132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ct val="104000"/>
              <a:buFont typeface="System Font Regular"/>
              <a:buChar char="✔️"/>
              <a:tabLst>
                <a:tab pos="457200" algn="l"/>
              </a:tabLst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Lato" panose="020F05020202040302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Low maintenance, never needs painting or staining, cleans easily saving you time and money</a:t>
            </a:r>
          </a:p>
          <a:p>
            <a:pPr>
              <a:buSzPct val="104000"/>
              <a:tabLst>
                <a:tab pos="457200" algn="l"/>
              </a:tabLst>
            </a:pP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SzPct val="104000"/>
              <a:buFont typeface="System Font Regular"/>
              <a:buChar char="✔️"/>
              <a:tabLst>
                <a:tab pos="457200" algn="l"/>
              </a:tabLst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Lato" panose="020F0502020204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Limited Lifetime Warranty</a:t>
            </a:r>
          </a:p>
          <a:p>
            <a:pPr marL="342900" indent="-342900">
              <a:buSzPct val="104000"/>
              <a:buFont typeface="System Font Regular"/>
              <a:buChar char="✔️"/>
              <a:tabLst>
                <a:tab pos="457200" algn="l"/>
              </a:tabLst>
            </a:pP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SzPct val="104000"/>
              <a:buFont typeface="System Font Regular"/>
              <a:buChar char="✔️"/>
              <a:tabLst>
                <a:tab pos="457200" algn="l"/>
              </a:tabLst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Lato" panose="020F0502020204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Seamless blend in design</a:t>
            </a:r>
          </a:p>
          <a:p>
            <a:pPr marL="342900" indent="-342900">
              <a:buSzPct val="104000"/>
              <a:buFont typeface="System Font Regular"/>
              <a:buChar char="✔️"/>
              <a:tabLst>
                <a:tab pos="457200" algn="l"/>
              </a:tabLst>
            </a:pP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SzPct val="104000"/>
              <a:buFont typeface="System Font Regular"/>
              <a:buChar char="✔️"/>
              <a:tabLst>
                <a:tab pos="457200" algn="l"/>
              </a:tabLst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Coming soon! </a:t>
            </a:r>
            <a:r>
              <a:rPr lang="en-US" sz="1400" dirty="0">
                <a:solidFill>
                  <a:srgbClr val="0069AA"/>
                </a:solidFill>
                <a:latin typeface="Lato" panose="020F0502020204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8" Riser Board</a:t>
            </a:r>
            <a:endParaRPr lang="en-US" sz="1400" dirty="0">
              <a:solidFill>
                <a:srgbClr val="463C26"/>
              </a:solidFill>
              <a:latin typeface="Montserrat Ligh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SzPct val="104000"/>
              <a:buFont typeface="System Font Regular"/>
              <a:buChar char="✔️"/>
              <a:tabLst>
                <a:tab pos="457200" algn="l"/>
              </a:tabLst>
            </a:pPr>
            <a:endParaRPr lang="en-US" sz="1400" dirty="0">
              <a:solidFill>
                <a:srgbClr val="463C26"/>
              </a:solidFill>
              <a:effectLst/>
              <a:latin typeface="Montserrat Ligh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SzPct val="104000"/>
              <a:tabLst>
                <a:tab pos="457200" algn="l"/>
              </a:tabLst>
            </a:pPr>
            <a:br>
              <a:rPr lang="en-US" sz="1400" dirty="0">
                <a:solidFill>
                  <a:srgbClr val="282828"/>
                </a:solidFill>
                <a:effectLst/>
                <a:latin typeface="Montserrat Ligh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400" dirty="0">
              <a:solidFill>
                <a:srgbClr val="282828"/>
              </a:solidFill>
              <a:effectLst/>
              <a:latin typeface="Montserrat Ligh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A stack of wood planks&#10;&#10;Description automatically generated">
            <a:extLst>
              <a:ext uri="{FF2B5EF4-FFF2-40B4-BE49-F238E27FC236}">
                <a16:creationId xmlns:a16="http://schemas.microsoft.com/office/drawing/2014/main" id="{F7A06FD4-8CB3-F10A-082E-12E8261F76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8198" y="3568578"/>
            <a:ext cx="2160761" cy="3241142"/>
          </a:xfrm>
          <a:prstGeom prst="rect">
            <a:avLst/>
          </a:prstGeom>
        </p:spPr>
      </p:pic>
      <p:sp>
        <p:nvSpPr>
          <p:cNvPr id="16" name="Graphic 22">
            <a:extLst>
              <a:ext uri="{FF2B5EF4-FFF2-40B4-BE49-F238E27FC236}">
                <a16:creationId xmlns:a16="http://schemas.microsoft.com/office/drawing/2014/main" id="{9AE19B6E-8DD3-17C3-7268-94600C46E7AE}"/>
              </a:ext>
            </a:extLst>
          </p:cNvPr>
          <p:cNvSpPr/>
          <p:nvPr/>
        </p:nvSpPr>
        <p:spPr>
          <a:xfrm rot="16200000">
            <a:off x="4324745" y="2588241"/>
            <a:ext cx="154363" cy="135215"/>
          </a:xfrm>
          <a:custGeom>
            <a:avLst/>
            <a:gdLst>
              <a:gd name="connsiteX0" fmla="*/ 220943 w 484458"/>
              <a:gd name="connsiteY0" fmla="*/ 12264 h 424361"/>
              <a:gd name="connsiteX1" fmla="*/ 3296 w 484458"/>
              <a:gd name="connsiteY1" fmla="*/ 387614 h 424361"/>
              <a:gd name="connsiteX2" fmla="*/ 12291 w 484458"/>
              <a:gd name="connsiteY2" fmla="*/ 421079 h 424361"/>
              <a:gd name="connsiteX3" fmla="*/ 24632 w 484458"/>
              <a:gd name="connsiteY3" fmla="*/ 424361 h 424361"/>
              <a:gd name="connsiteX4" fmla="*/ 459925 w 484458"/>
              <a:gd name="connsiteY4" fmla="*/ 424361 h 424361"/>
              <a:gd name="connsiteX5" fmla="*/ 484458 w 484458"/>
              <a:gd name="connsiteY5" fmla="*/ 399822 h 424361"/>
              <a:gd name="connsiteX6" fmla="*/ 481166 w 484458"/>
              <a:gd name="connsiteY6" fmla="*/ 387614 h 424361"/>
              <a:gd name="connsiteX7" fmla="*/ 263519 w 484458"/>
              <a:gd name="connsiteY7" fmla="*/ 12264 h 424361"/>
              <a:gd name="connsiteX8" fmla="*/ 229955 w 484458"/>
              <a:gd name="connsiteY8" fmla="*/ 3280 h 424361"/>
              <a:gd name="connsiteX9" fmla="*/ 220943 w 484458"/>
              <a:gd name="connsiteY9" fmla="*/ 12264 h 42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4458" h="424361">
                <a:moveTo>
                  <a:pt x="220943" y="12264"/>
                </a:moveTo>
                <a:lnTo>
                  <a:pt x="3296" y="387614"/>
                </a:lnTo>
                <a:cubicBezTo>
                  <a:pt x="-3490" y="399331"/>
                  <a:pt x="537" y="414314"/>
                  <a:pt x="12291" y="421079"/>
                </a:cubicBezTo>
                <a:cubicBezTo>
                  <a:pt x="16043" y="423238"/>
                  <a:pt x="20300" y="424370"/>
                  <a:pt x="24632" y="424361"/>
                </a:cubicBezTo>
                <a:lnTo>
                  <a:pt x="459925" y="424361"/>
                </a:lnTo>
                <a:cubicBezTo>
                  <a:pt x="473497" y="424338"/>
                  <a:pt x="484481" y="413352"/>
                  <a:pt x="484458" y="399822"/>
                </a:cubicBezTo>
                <a:cubicBezTo>
                  <a:pt x="484451" y="395536"/>
                  <a:pt x="483316" y="391326"/>
                  <a:pt x="481166" y="387614"/>
                </a:cubicBezTo>
                <a:lnTo>
                  <a:pt x="263519" y="12264"/>
                </a:lnTo>
                <a:cubicBezTo>
                  <a:pt x="256739" y="543"/>
                  <a:pt x="241712" y="-3479"/>
                  <a:pt x="229955" y="3280"/>
                </a:cubicBezTo>
                <a:cubicBezTo>
                  <a:pt x="226210" y="5432"/>
                  <a:pt x="223102" y="8531"/>
                  <a:pt x="220943" y="12264"/>
                </a:cubicBezTo>
                <a:close/>
              </a:path>
            </a:pathLst>
          </a:custGeom>
          <a:solidFill>
            <a:srgbClr val="0069A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EG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A038AAF-8864-EB96-E3BE-64C3AB5FB0D6}"/>
              </a:ext>
            </a:extLst>
          </p:cNvPr>
          <p:cNvGrpSpPr/>
          <p:nvPr/>
        </p:nvGrpSpPr>
        <p:grpSpPr>
          <a:xfrm>
            <a:off x="4822240" y="1641527"/>
            <a:ext cx="495108" cy="2081746"/>
            <a:chOff x="4833815" y="1641527"/>
            <a:chExt cx="495108" cy="208174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590BC94-AEDC-A3E9-6BD3-E3AEA23227E4}"/>
                </a:ext>
              </a:extLst>
            </p:cNvPr>
            <p:cNvSpPr/>
            <p:nvPr/>
          </p:nvSpPr>
          <p:spPr>
            <a:xfrm rot="16200000">
              <a:off x="4040496" y="2434846"/>
              <a:ext cx="2081746" cy="495108"/>
            </a:xfrm>
            <a:prstGeom prst="rect">
              <a:avLst/>
            </a:prstGeom>
            <a:solidFill>
              <a:srgbClr val="0069AA"/>
            </a:solidFill>
          </p:spPr>
          <p:txBody>
            <a:bodyPr wrap="square" lIns="0" tIns="108000" rIns="0" bIns="108000">
              <a:spAutoFit/>
            </a:bodyPr>
            <a:lstStyle/>
            <a:p>
              <a:pPr algn="ctr"/>
              <a:endParaRPr lang="en-EG" b="1" dirty="0">
                <a:solidFill>
                  <a:srgbClr val="FFFFFF"/>
                </a:solidFill>
                <a:latin typeface="Montserrat SemiBold" pitchFamily="2" charset="77"/>
                <a:ea typeface="Open Sans Semibold" panose="020B0606030504020204" pitchFamily="34" charset="0"/>
                <a:cs typeface="Open Sans Semibold" panose="020B0606030504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447F8FE-05A3-CC59-BB4E-A6E0E7D6F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4106914" y="2468815"/>
              <a:ext cx="1948911" cy="4055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068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9FE920A-8971-784D-85F5-AC5201E77D14}"/>
              </a:ext>
            </a:extLst>
          </p:cNvPr>
          <p:cNvSpPr/>
          <p:nvPr/>
        </p:nvSpPr>
        <p:spPr>
          <a:xfrm>
            <a:off x="4066553" y="4761571"/>
            <a:ext cx="4067058" cy="209643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129643-48CC-0444-BA39-017919A91E37}"/>
              </a:ext>
            </a:extLst>
          </p:cNvPr>
          <p:cNvSpPr txBox="1"/>
          <p:nvPr/>
        </p:nvSpPr>
        <p:spPr>
          <a:xfrm>
            <a:off x="4956265" y="1141762"/>
            <a:ext cx="227947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>
                <a:solidFill>
                  <a:schemeClr val="tx2"/>
                </a:solidFill>
                <a:latin typeface="Montserrat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Hardness and Surface Durability</a:t>
            </a:r>
            <a:endParaRPr lang="en-EG" sz="1100" dirty="0">
              <a:solidFill>
                <a:schemeClr val="tx2"/>
              </a:solidFill>
              <a:latin typeface="Montserrat" pitchFamily="2" charset="77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4F940C-569B-E249-A2AC-E9174EF58D5A}"/>
              </a:ext>
            </a:extLst>
          </p:cNvPr>
          <p:cNvSpPr/>
          <p:nvPr/>
        </p:nvSpPr>
        <p:spPr>
          <a:xfrm>
            <a:off x="3619011" y="811049"/>
            <a:ext cx="447542" cy="454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G">
              <a:solidFill>
                <a:schemeClr val="tx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AEDA1D-0774-2E40-8F66-AB6B06B925AC}"/>
              </a:ext>
            </a:extLst>
          </p:cNvPr>
          <p:cNvSpPr txBox="1"/>
          <p:nvPr/>
        </p:nvSpPr>
        <p:spPr>
          <a:xfrm>
            <a:off x="4248940" y="564908"/>
            <a:ext cx="371095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65000"/>
                  </a:schemeClr>
                </a:solidFill>
                <a:latin typeface="Montserrat SemiBold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A</a:t>
            </a:r>
            <a:r>
              <a:rPr lang="en-US" sz="3200" b="1" dirty="0">
                <a:latin typeface="Montserrat SemiBold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 </a:t>
            </a:r>
            <a:r>
              <a:rPr lang="en-US" sz="3200" b="1" dirty="0">
                <a:solidFill>
                  <a:srgbClr val="0069AA"/>
                </a:solidFill>
                <a:latin typeface="Montserrat SemiBold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Proven</a:t>
            </a:r>
            <a:r>
              <a:rPr lang="en-US" sz="3200" b="1" dirty="0">
                <a:latin typeface="Montserrat SemiBold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 </a:t>
            </a:r>
            <a:r>
              <a:rPr lang="en-US" sz="3200" b="1" dirty="0">
                <a:solidFill>
                  <a:schemeClr val="bg1">
                    <a:lumMod val="65000"/>
                  </a:schemeClr>
                </a:solidFill>
                <a:latin typeface="Montserrat SemiBold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Formula</a:t>
            </a:r>
            <a:endParaRPr lang="en-US" sz="3200" b="1" dirty="0">
              <a:solidFill>
                <a:schemeClr val="bg1">
                  <a:lumMod val="65000"/>
                </a:schemeClr>
              </a:solidFill>
              <a:latin typeface="Montserrat" pitchFamily="2" charset="77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37DC1F-94A1-6544-B673-1707ACAFB408}"/>
              </a:ext>
            </a:extLst>
          </p:cNvPr>
          <p:cNvSpPr/>
          <p:nvPr/>
        </p:nvSpPr>
        <p:spPr>
          <a:xfrm>
            <a:off x="8124942" y="811049"/>
            <a:ext cx="447542" cy="454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G">
              <a:solidFill>
                <a:schemeClr val="tx2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D7A3F67-5E50-9647-926F-86EEC98A6D19}"/>
              </a:ext>
            </a:extLst>
          </p:cNvPr>
          <p:cNvSpPr txBox="1"/>
          <p:nvPr/>
        </p:nvSpPr>
        <p:spPr>
          <a:xfrm>
            <a:off x="2456986" y="1446167"/>
            <a:ext cx="7278030" cy="7915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err="1">
                <a:solidFill>
                  <a:schemeClr val="tx2"/>
                </a:solidFill>
                <a:latin typeface="Montserrat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VEKAdeck’s</a:t>
            </a:r>
            <a:r>
              <a:rPr lang="en-US" sz="1200" dirty="0">
                <a:solidFill>
                  <a:schemeClr val="tx2"/>
                </a:solidFill>
                <a:latin typeface="Montserrat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 unique cellular PVC formulation assures a long-lasting beautiful performance.</a:t>
            </a:r>
          </a:p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tx2"/>
                </a:solidFill>
                <a:latin typeface="Montserrat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Because of its superior surface strength, </a:t>
            </a:r>
            <a:r>
              <a:rPr lang="en-US" sz="1200" dirty="0" err="1">
                <a:solidFill>
                  <a:schemeClr val="tx2"/>
                </a:solidFill>
                <a:latin typeface="Montserrat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VEKAdeck’s</a:t>
            </a:r>
            <a:r>
              <a:rPr lang="en-US" sz="1200" dirty="0">
                <a:solidFill>
                  <a:schemeClr val="tx2"/>
                </a:solidFill>
                <a:latin typeface="Montserrat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 beautiful woodgrain pattern </a:t>
            </a:r>
          </a:p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tx2"/>
                </a:solidFill>
                <a:latin typeface="Montserrat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withstands years of traffic, throughout the life of the product.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201CF9-E201-8243-B5FB-5AA403E2363F}"/>
              </a:ext>
            </a:extLst>
          </p:cNvPr>
          <p:cNvSpPr txBox="1"/>
          <p:nvPr/>
        </p:nvSpPr>
        <p:spPr>
          <a:xfrm>
            <a:off x="4960347" y="3643561"/>
            <a:ext cx="2279470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Montserrat Medium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Office Interior Design</a:t>
            </a:r>
            <a:endParaRPr lang="en-EG" sz="1400" dirty="0">
              <a:solidFill>
                <a:srgbClr val="FFFFFF"/>
              </a:solidFill>
              <a:latin typeface="Montserrat Medium" pitchFamily="2" charset="77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A9B71A-6EDA-D142-B2E9-BC83A396D927}"/>
              </a:ext>
            </a:extLst>
          </p:cNvPr>
          <p:cNvSpPr txBox="1"/>
          <p:nvPr/>
        </p:nvSpPr>
        <p:spPr>
          <a:xfrm>
            <a:off x="4834235" y="3898812"/>
            <a:ext cx="2531694" cy="4008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050" dirty="0">
                <a:solidFill>
                  <a:srgbClr val="FFFFFF"/>
                </a:solidFill>
                <a:latin typeface="Montserrat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They take into account all furnishings that necessarily have to be present.</a:t>
            </a:r>
            <a:endParaRPr lang="en-EG" sz="1050" dirty="0">
              <a:solidFill>
                <a:srgbClr val="FFFFFF"/>
              </a:solidFill>
              <a:latin typeface="Montserrat" pitchFamily="2" charset="77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34" name="Graphic 37">
            <a:extLst>
              <a:ext uri="{FF2B5EF4-FFF2-40B4-BE49-F238E27FC236}">
                <a16:creationId xmlns:a16="http://schemas.microsoft.com/office/drawing/2014/main" id="{CF994FAE-8EDB-EE4B-87DD-5A87A5168EDD}"/>
              </a:ext>
            </a:extLst>
          </p:cNvPr>
          <p:cNvSpPr>
            <a:spLocks noChangeAspect="1"/>
          </p:cNvSpPr>
          <p:nvPr/>
        </p:nvSpPr>
        <p:spPr>
          <a:xfrm>
            <a:off x="5791081" y="3078276"/>
            <a:ext cx="609839" cy="405386"/>
          </a:xfrm>
          <a:custGeom>
            <a:avLst/>
            <a:gdLst>
              <a:gd name="connsiteX0" fmla="*/ 62430 w 811695"/>
              <a:gd name="connsiteY0" fmla="*/ 31278 h 539570"/>
              <a:gd name="connsiteX1" fmla="*/ 31215 w 811695"/>
              <a:gd name="connsiteY1" fmla="*/ 62555 h 539570"/>
              <a:gd name="connsiteX2" fmla="*/ 0 w 811695"/>
              <a:gd name="connsiteY2" fmla="*/ 31278 h 539570"/>
              <a:gd name="connsiteX3" fmla="*/ 31215 w 811695"/>
              <a:gd name="connsiteY3" fmla="*/ 0 h 539570"/>
              <a:gd name="connsiteX4" fmla="*/ 62430 w 811695"/>
              <a:gd name="connsiteY4" fmla="*/ 31278 h 539570"/>
              <a:gd name="connsiteX5" fmla="*/ 780430 w 811695"/>
              <a:gd name="connsiteY5" fmla="*/ 62555 h 539570"/>
              <a:gd name="connsiteX6" fmla="*/ 780430 w 811695"/>
              <a:gd name="connsiteY6" fmla="*/ 539571 h 539570"/>
              <a:gd name="connsiteX7" fmla="*/ 749265 w 811695"/>
              <a:gd name="connsiteY7" fmla="*/ 31278 h 539570"/>
              <a:gd name="connsiteX8" fmla="*/ 780480 w 811695"/>
              <a:gd name="connsiteY8" fmla="*/ 62555 h 539570"/>
              <a:gd name="connsiteX9" fmla="*/ 811696 w 811695"/>
              <a:gd name="connsiteY9" fmla="*/ 31278 h 539570"/>
              <a:gd name="connsiteX10" fmla="*/ 780480 w 811695"/>
              <a:gd name="connsiteY10" fmla="*/ 0 h 539570"/>
              <a:gd name="connsiteX11" fmla="*/ 780430 w 811695"/>
              <a:gd name="connsiteY11" fmla="*/ 0 h 539570"/>
              <a:gd name="connsiteX12" fmla="*/ 749265 w 811695"/>
              <a:gd name="connsiteY12" fmla="*/ 31278 h 539570"/>
              <a:gd name="connsiteX13" fmla="*/ 31215 w 811695"/>
              <a:gd name="connsiteY13" fmla="*/ 336254 h 539570"/>
              <a:gd name="connsiteX14" fmla="*/ 132671 w 811695"/>
              <a:gd name="connsiteY14" fmla="*/ 336254 h 539570"/>
              <a:gd name="connsiteX15" fmla="*/ 156001 w 811695"/>
              <a:gd name="connsiteY15" fmla="*/ 351955 h 539570"/>
              <a:gd name="connsiteX16" fmla="*/ 156001 w 811695"/>
              <a:gd name="connsiteY16" fmla="*/ 383233 h 539570"/>
              <a:gd name="connsiteX17" fmla="*/ 655570 w 811695"/>
              <a:gd name="connsiteY17" fmla="*/ 383233 h 539570"/>
              <a:gd name="connsiteX18" fmla="*/ 655570 w 811695"/>
              <a:gd name="connsiteY18" fmla="*/ 351955 h 539570"/>
              <a:gd name="connsiteX19" fmla="*/ 678975 w 811695"/>
              <a:gd name="connsiteY19" fmla="*/ 336304 h 539570"/>
              <a:gd name="connsiteX20" fmla="*/ 780430 w 811695"/>
              <a:gd name="connsiteY20" fmla="*/ 336304 h 539570"/>
              <a:gd name="connsiteX21" fmla="*/ 780430 w 811695"/>
              <a:gd name="connsiteY21" fmla="*/ 492717 h 539570"/>
              <a:gd name="connsiteX22" fmla="*/ 749265 w 811695"/>
              <a:gd name="connsiteY22" fmla="*/ 492717 h 539570"/>
              <a:gd name="connsiteX23" fmla="*/ 718050 w 811695"/>
              <a:gd name="connsiteY23" fmla="*/ 445788 h 539570"/>
              <a:gd name="connsiteX24" fmla="*/ 93646 w 811695"/>
              <a:gd name="connsiteY24" fmla="*/ 445788 h 539570"/>
              <a:gd name="connsiteX25" fmla="*/ 62430 w 811695"/>
              <a:gd name="connsiteY25" fmla="*/ 492717 h 539570"/>
              <a:gd name="connsiteX26" fmla="*/ 31215 w 811695"/>
              <a:gd name="connsiteY26" fmla="*/ 492717 h 539570"/>
              <a:gd name="connsiteX27" fmla="*/ 31215 w 811695"/>
              <a:gd name="connsiteY27" fmla="*/ 109535 h 539570"/>
              <a:gd name="connsiteX28" fmla="*/ 780430 w 811695"/>
              <a:gd name="connsiteY28" fmla="*/ 109535 h 539570"/>
              <a:gd name="connsiteX29" fmla="*/ 31215 w 811695"/>
              <a:gd name="connsiteY29" fmla="*/ 156313 h 539570"/>
              <a:gd name="connsiteX30" fmla="*/ 780430 w 811695"/>
              <a:gd name="connsiteY30" fmla="*/ 156313 h 539570"/>
              <a:gd name="connsiteX31" fmla="*/ 405823 w 811695"/>
              <a:gd name="connsiteY31" fmla="*/ 109484 h 539570"/>
              <a:gd name="connsiteX32" fmla="*/ 405823 w 811695"/>
              <a:gd name="connsiteY32" fmla="*/ 383183 h 539570"/>
              <a:gd name="connsiteX33" fmla="*/ 327772 w 811695"/>
              <a:gd name="connsiteY33" fmla="*/ 109484 h 539570"/>
              <a:gd name="connsiteX34" fmla="*/ 327772 w 811695"/>
              <a:gd name="connsiteY34" fmla="*/ 383183 h 539570"/>
              <a:gd name="connsiteX35" fmla="*/ 257532 w 811695"/>
              <a:gd name="connsiteY35" fmla="*/ 109484 h 539570"/>
              <a:gd name="connsiteX36" fmla="*/ 257532 w 811695"/>
              <a:gd name="connsiteY36" fmla="*/ 383183 h 539570"/>
              <a:gd name="connsiteX37" fmla="*/ 179481 w 811695"/>
              <a:gd name="connsiteY37" fmla="*/ 109484 h 539570"/>
              <a:gd name="connsiteX38" fmla="*/ 179481 w 811695"/>
              <a:gd name="connsiteY38" fmla="*/ 383183 h 539570"/>
              <a:gd name="connsiteX39" fmla="*/ 109391 w 811695"/>
              <a:gd name="connsiteY39" fmla="*/ 109484 h 539570"/>
              <a:gd name="connsiteX40" fmla="*/ 109391 w 811695"/>
              <a:gd name="connsiteY40" fmla="*/ 336254 h 539570"/>
              <a:gd name="connsiteX41" fmla="*/ 483923 w 811695"/>
              <a:gd name="connsiteY41" fmla="*/ 109484 h 539570"/>
              <a:gd name="connsiteX42" fmla="*/ 483923 w 811695"/>
              <a:gd name="connsiteY42" fmla="*/ 383183 h 539570"/>
              <a:gd name="connsiteX43" fmla="*/ 554014 w 811695"/>
              <a:gd name="connsiteY43" fmla="*/ 109484 h 539570"/>
              <a:gd name="connsiteX44" fmla="*/ 554014 w 811695"/>
              <a:gd name="connsiteY44" fmla="*/ 383183 h 539570"/>
              <a:gd name="connsiteX45" fmla="*/ 632139 w 811695"/>
              <a:gd name="connsiteY45" fmla="*/ 109484 h 539570"/>
              <a:gd name="connsiteX46" fmla="*/ 632139 w 811695"/>
              <a:gd name="connsiteY46" fmla="*/ 383183 h 539570"/>
              <a:gd name="connsiteX47" fmla="*/ 702405 w 811695"/>
              <a:gd name="connsiteY47" fmla="*/ 109484 h 539570"/>
              <a:gd name="connsiteX48" fmla="*/ 702405 w 811695"/>
              <a:gd name="connsiteY48" fmla="*/ 336254 h 539570"/>
              <a:gd name="connsiteX49" fmla="*/ 31215 w 811695"/>
              <a:gd name="connsiteY49" fmla="*/ 62555 h 539570"/>
              <a:gd name="connsiteX50" fmla="*/ 31215 w 811695"/>
              <a:gd name="connsiteY50" fmla="*/ 539571 h 53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811695" h="539570">
                <a:moveTo>
                  <a:pt x="62430" y="31278"/>
                </a:moveTo>
                <a:cubicBezTo>
                  <a:pt x="62430" y="48552"/>
                  <a:pt x="48455" y="62555"/>
                  <a:pt x="31215" y="62555"/>
                </a:cubicBezTo>
                <a:cubicBezTo>
                  <a:pt x="13976" y="62555"/>
                  <a:pt x="0" y="48552"/>
                  <a:pt x="0" y="31278"/>
                </a:cubicBezTo>
                <a:cubicBezTo>
                  <a:pt x="0" y="14004"/>
                  <a:pt x="13976" y="0"/>
                  <a:pt x="31215" y="0"/>
                </a:cubicBezTo>
                <a:cubicBezTo>
                  <a:pt x="48455" y="0"/>
                  <a:pt x="62430" y="14004"/>
                  <a:pt x="62430" y="31278"/>
                </a:cubicBezTo>
                <a:close/>
                <a:moveTo>
                  <a:pt x="780430" y="62555"/>
                </a:moveTo>
                <a:lnTo>
                  <a:pt x="780430" y="539571"/>
                </a:lnTo>
                <a:moveTo>
                  <a:pt x="749265" y="31278"/>
                </a:moveTo>
                <a:cubicBezTo>
                  <a:pt x="749265" y="48552"/>
                  <a:pt x="763241" y="62555"/>
                  <a:pt x="780480" y="62555"/>
                </a:cubicBezTo>
                <a:cubicBezTo>
                  <a:pt x="797720" y="62555"/>
                  <a:pt x="811696" y="48552"/>
                  <a:pt x="811696" y="31278"/>
                </a:cubicBezTo>
                <a:cubicBezTo>
                  <a:pt x="811696" y="14003"/>
                  <a:pt x="797720" y="0"/>
                  <a:pt x="780480" y="0"/>
                </a:cubicBezTo>
                <a:cubicBezTo>
                  <a:pt x="780464" y="0"/>
                  <a:pt x="780447" y="0"/>
                  <a:pt x="780430" y="0"/>
                </a:cubicBezTo>
                <a:cubicBezTo>
                  <a:pt x="763210" y="28"/>
                  <a:pt x="749265" y="14023"/>
                  <a:pt x="749265" y="31278"/>
                </a:cubicBezTo>
                <a:close/>
                <a:moveTo>
                  <a:pt x="31215" y="336254"/>
                </a:moveTo>
                <a:lnTo>
                  <a:pt x="132671" y="336254"/>
                </a:lnTo>
                <a:cubicBezTo>
                  <a:pt x="132671" y="336254"/>
                  <a:pt x="156001" y="336254"/>
                  <a:pt x="156001" y="351955"/>
                </a:cubicBezTo>
                <a:lnTo>
                  <a:pt x="156001" y="383233"/>
                </a:lnTo>
                <a:lnTo>
                  <a:pt x="655570" y="383233"/>
                </a:lnTo>
                <a:lnTo>
                  <a:pt x="655570" y="351955"/>
                </a:lnTo>
                <a:cubicBezTo>
                  <a:pt x="655570" y="336304"/>
                  <a:pt x="678975" y="336304"/>
                  <a:pt x="678975" y="336304"/>
                </a:cubicBezTo>
                <a:lnTo>
                  <a:pt x="780430" y="336304"/>
                </a:lnTo>
                <a:moveTo>
                  <a:pt x="780430" y="492717"/>
                </a:moveTo>
                <a:lnTo>
                  <a:pt x="749265" y="492717"/>
                </a:lnTo>
                <a:cubicBezTo>
                  <a:pt x="749265" y="492717"/>
                  <a:pt x="749265" y="445788"/>
                  <a:pt x="718050" y="445788"/>
                </a:cubicBezTo>
                <a:lnTo>
                  <a:pt x="93646" y="445788"/>
                </a:lnTo>
                <a:cubicBezTo>
                  <a:pt x="62430" y="445788"/>
                  <a:pt x="62430" y="492717"/>
                  <a:pt x="62430" y="492717"/>
                </a:cubicBezTo>
                <a:lnTo>
                  <a:pt x="31215" y="492717"/>
                </a:lnTo>
                <a:moveTo>
                  <a:pt x="31215" y="109535"/>
                </a:moveTo>
                <a:lnTo>
                  <a:pt x="780430" y="109535"/>
                </a:lnTo>
                <a:moveTo>
                  <a:pt x="31215" y="156313"/>
                </a:moveTo>
                <a:lnTo>
                  <a:pt x="780430" y="156313"/>
                </a:lnTo>
                <a:moveTo>
                  <a:pt x="405823" y="109484"/>
                </a:moveTo>
                <a:lnTo>
                  <a:pt x="405823" y="383183"/>
                </a:lnTo>
                <a:moveTo>
                  <a:pt x="327772" y="109484"/>
                </a:moveTo>
                <a:lnTo>
                  <a:pt x="327772" y="383183"/>
                </a:lnTo>
                <a:moveTo>
                  <a:pt x="257532" y="109484"/>
                </a:moveTo>
                <a:lnTo>
                  <a:pt x="257532" y="383183"/>
                </a:lnTo>
                <a:moveTo>
                  <a:pt x="179481" y="109484"/>
                </a:moveTo>
                <a:lnTo>
                  <a:pt x="179481" y="383183"/>
                </a:lnTo>
                <a:moveTo>
                  <a:pt x="109391" y="109484"/>
                </a:moveTo>
                <a:lnTo>
                  <a:pt x="109391" y="336254"/>
                </a:lnTo>
                <a:moveTo>
                  <a:pt x="483923" y="109484"/>
                </a:moveTo>
                <a:lnTo>
                  <a:pt x="483923" y="383183"/>
                </a:lnTo>
                <a:moveTo>
                  <a:pt x="554014" y="109484"/>
                </a:moveTo>
                <a:lnTo>
                  <a:pt x="554014" y="383183"/>
                </a:lnTo>
                <a:moveTo>
                  <a:pt x="632139" y="109484"/>
                </a:moveTo>
                <a:lnTo>
                  <a:pt x="632139" y="383183"/>
                </a:lnTo>
                <a:moveTo>
                  <a:pt x="702405" y="109484"/>
                </a:moveTo>
                <a:lnTo>
                  <a:pt x="702405" y="336254"/>
                </a:lnTo>
                <a:moveTo>
                  <a:pt x="31215" y="62555"/>
                </a:moveTo>
                <a:lnTo>
                  <a:pt x="31215" y="539571"/>
                </a:lnTo>
              </a:path>
            </a:pathLst>
          </a:custGeom>
          <a:noFill/>
          <a:ln w="23241" cap="rnd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en-EG"/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26A4A78D-7C58-D8FA-8785-615A1F4DA36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65144"/>
            <a:ext cx="4067058" cy="4192859"/>
          </a:xfr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C850E51-4D64-77A6-11C0-E4D71EC9414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DA574D0A-14A2-197C-CD8E-8BF492C9362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4942" y="2665144"/>
            <a:ext cx="4067058" cy="4192859"/>
          </a:xfr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2329844-30BF-43BA-9AEA-5DF439BB9A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179"/>
              </p:ext>
            </p:extLst>
          </p:nvPr>
        </p:nvGraphicFramePr>
        <p:xfrm>
          <a:off x="4075222" y="2665140"/>
          <a:ext cx="4058389" cy="2096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663">
                  <a:extLst>
                    <a:ext uri="{9D8B030D-6E8A-4147-A177-3AD203B41FA5}">
                      <a16:colId xmlns:a16="http://schemas.microsoft.com/office/drawing/2014/main" val="1251428534"/>
                    </a:ext>
                  </a:extLst>
                </a:gridCol>
                <a:gridCol w="1249726">
                  <a:extLst>
                    <a:ext uri="{9D8B030D-6E8A-4147-A177-3AD203B41FA5}">
                      <a16:colId xmlns:a16="http://schemas.microsoft.com/office/drawing/2014/main" val="846804800"/>
                    </a:ext>
                  </a:extLst>
                </a:gridCol>
              </a:tblGrid>
              <a:tr h="550578"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latin typeface="Montserrat Semi Bold" pitchFamily="2" charset="77"/>
                        </a:rPr>
                        <a:t>VEKADECK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bg1"/>
                          </a:solidFill>
                          <a:latin typeface="Montserrat Semi Bold" pitchFamily="2" charset="77"/>
                        </a:rPr>
                        <a:t>75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9126985"/>
                  </a:ext>
                </a:extLst>
              </a:tr>
              <a:tr h="515284">
                <a:tc>
                  <a:txBody>
                    <a:bodyPr/>
                    <a:lstStyle/>
                    <a:p>
                      <a:r>
                        <a:rPr lang="en-US" b="1" i="0" dirty="0">
                          <a:solidFill>
                            <a:srgbClr val="0069AA"/>
                          </a:solidFill>
                          <a:latin typeface="Montserrat Semi Bold" pitchFamily="2" charset="77"/>
                        </a:rPr>
                        <a:t>OAK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bg1"/>
                          </a:solidFill>
                          <a:latin typeface="Montserrat Semi Bold" pitchFamily="2" charset="77"/>
                        </a:rPr>
                        <a:t>70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648851"/>
                  </a:ext>
                </a:extLst>
              </a:tr>
              <a:tr h="515284">
                <a:tc>
                  <a:txBody>
                    <a:bodyPr/>
                    <a:lstStyle/>
                    <a:p>
                      <a:r>
                        <a:rPr lang="en-US" b="1" i="0" dirty="0">
                          <a:solidFill>
                            <a:srgbClr val="0069AA"/>
                          </a:solidFill>
                          <a:latin typeface="Montserrat Semi Bold" pitchFamily="2" charset="77"/>
                        </a:rPr>
                        <a:t>COMPOSITES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bg1"/>
                          </a:solidFill>
                          <a:latin typeface="Montserrat Semi Bold" pitchFamily="2" charset="77"/>
                        </a:rPr>
                        <a:t>65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98664"/>
                  </a:ext>
                </a:extLst>
              </a:tr>
              <a:tr h="515284">
                <a:tc>
                  <a:txBody>
                    <a:bodyPr/>
                    <a:lstStyle/>
                    <a:p>
                      <a:r>
                        <a:rPr lang="en-US" b="1" i="0" dirty="0">
                          <a:solidFill>
                            <a:srgbClr val="0069AA"/>
                          </a:solidFill>
                          <a:latin typeface="Montserrat Semi Bold" pitchFamily="2" charset="77"/>
                        </a:rPr>
                        <a:t>PINE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bg1"/>
                          </a:solidFill>
                          <a:latin typeface="Montserrat Semi Bold" pitchFamily="2" charset="77"/>
                        </a:rPr>
                        <a:t>50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553565"/>
                  </a:ext>
                </a:extLst>
              </a:tr>
            </a:tbl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C9C6221C-24CC-6E0B-C877-B58BE022E8DD}"/>
              </a:ext>
            </a:extLst>
          </p:cNvPr>
          <p:cNvGrpSpPr/>
          <p:nvPr/>
        </p:nvGrpSpPr>
        <p:grpSpPr>
          <a:xfrm>
            <a:off x="7139007" y="4784763"/>
            <a:ext cx="994604" cy="2073237"/>
            <a:chOff x="11199129" y="2306709"/>
            <a:chExt cx="994604" cy="207323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ACD39EB-561B-D03B-E392-01DE0D59D062}"/>
                </a:ext>
              </a:extLst>
            </p:cNvPr>
            <p:cNvSpPr/>
            <p:nvPr/>
          </p:nvSpPr>
          <p:spPr>
            <a:xfrm rot="16200000">
              <a:off x="10909560" y="3095774"/>
              <a:ext cx="2073237" cy="495108"/>
            </a:xfrm>
            <a:prstGeom prst="rect">
              <a:avLst/>
            </a:prstGeom>
            <a:solidFill>
              <a:srgbClr val="0069AA"/>
            </a:solidFill>
          </p:spPr>
          <p:txBody>
            <a:bodyPr wrap="square" lIns="0" tIns="108000" rIns="0" bIns="108000">
              <a:spAutoFit/>
            </a:bodyPr>
            <a:lstStyle/>
            <a:p>
              <a:pPr algn="ctr"/>
              <a:endParaRPr lang="en-EG" b="1" dirty="0">
                <a:solidFill>
                  <a:srgbClr val="FFFFFF"/>
                </a:solidFill>
                <a:latin typeface="Montserrat SemiBold" pitchFamily="2" charset="77"/>
                <a:ea typeface="Open Sans Semibold" panose="020B0606030504020204" pitchFamily="34" charset="0"/>
                <a:cs typeface="Open Sans Semibold" panose="020B0606030504020204" pitchFamily="34" charset="0"/>
              </a:endParaRPr>
            </a:p>
          </p:txBody>
        </p:sp>
        <p:sp>
          <p:nvSpPr>
            <p:cNvPr id="23" name="Graphic 22">
              <a:extLst>
                <a:ext uri="{FF2B5EF4-FFF2-40B4-BE49-F238E27FC236}">
                  <a16:creationId xmlns:a16="http://schemas.microsoft.com/office/drawing/2014/main" id="{717978C9-2AA9-46E0-89A0-C236477A9E34}"/>
                </a:ext>
              </a:extLst>
            </p:cNvPr>
            <p:cNvSpPr/>
            <p:nvPr/>
          </p:nvSpPr>
          <p:spPr>
            <a:xfrm rot="16200000">
              <a:off x="11189555" y="3253423"/>
              <a:ext cx="154363" cy="135215"/>
            </a:xfrm>
            <a:custGeom>
              <a:avLst/>
              <a:gdLst>
                <a:gd name="connsiteX0" fmla="*/ 220943 w 484458"/>
                <a:gd name="connsiteY0" fmla="*/ 12264 h 424361"/>
                <a:gd name="connsiteX1" fmla="*/ 3296 w 484458"/>
                <a:gd name="connsiteY1" fmla="*/ 387614 h 424361"/>
                <a:gd name="connsiteX2" fmla="*/ 12291 w 484458"/>
                <a:gd name="connsiteY2" fmla="*/ 421079 h 424361"/>
                <a:gd name="connsiteX3" fmla="*/ 24632 w 484458"/>
                <a:gd name="connsiteY3" fmla="*/ 424361 h 424361"/>
                <a:gd name="connsiteX4" fmla="*/ 459925 w 484458"/>
                <a:gd name="connsiteY4" fmla="*/ 424361 h 424361"/>
                <a:gd name="connsiteX5" fmla="*/ 484458 w 484458"/>
                <a:gd name="connsiteY5" fmla="*/ 399822 h 424361"/>
                <a:gd name="connsiteX6" fmla="*/ 481166 w 484458"/>
                <a:gd name="connsiteY6" fmla="*/ 387614 h 424361"/>
                <a:gd name="connsiteX7" fmla="*/ 263519 w 484458"/>
                <a:gd name="connsiteY7" fmla="*/ 12264 h 424361"/>
                <a:gd name="connsiteX8" fmla="*/ 229955 w 484458"/>
                <a:gd name="connsiteY8" fmla="*/ 3280 h 424361"/>
                <a:gd name="connsiteX9" fmla="*/ 220943 w 484458"/>
                <a:gd name="connsiteY9" fmla="*/ 12264 h 4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4458" h="424361">
                  <a:moveTo>
                    <a:pt x="220943" y="12264"/>
                  </a:moveTo>
                  <a:lnTo>
                    <a:pt x="3296" y="387614"/>
                  </a:lnTo>
                  <a:cubicBezTo>
                    <a:pt x="-3490" y="399331"/>
                    <a:pt x="537" y="414314"/>
                    <a:pt x="12291" y="421079"/>
                  </a:cubicBezTo>
                  <a:cubicBezTo>
                    <a:pt x="16043" y="423238"/>
                    <a:pt x="20300" y="424370"/>
                    <a:pt x="24632" y="424361"/>
                  </a:cubicBezTo>
                  <a:lnTo>
                    <a:pt x="459925" y="424361"/>
                  </a:lnTo>
                  <a:cubicBezTo>
                    <a:pt x="473497" y="424338"/>
                    <a:pt x="484481" y="413352"/>
                    <a:pt x="484458" y="399822"/>
                  </a:cubicBezTo>
                  <a:cubicBezTo>
                    <a:pt x="484451" y="395536"/>
                    <a:pt x="483316" y="391326"/>
                    <a:pt x="481166" y="387614"/>
                  </a:cubicBezTo>
                  <a:lnTo>
                    <a:pt x="263519" y="12264"/>
                  </a:lnTo>
                  <a:cubicBezTo>
                    <a:pt x="256739" y="543"/>
                    <a:pt x="241712" y="-3479"/>
                    <a:pt x="229955" y="3280"/>
                  </a:cubicBezTo>
                  <a:cubicBezTo>
                    <a:pt x="226210" y="5432"/>
                    <a:pt x="223102" y="8531"/>
                    <a:pt x="220943" y="12264"/>
                  </a:cubicBezTo>
                  <a:close/>
                </a:path>
              </a:pathLst>
            </a:custGeom>
            <a:solidFill>
              <a:srgbClr val="0069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EG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A32BF55-B61A-E188-DC9E-CF5166841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10971724" y="3133997"/>
              <a:ext cx="1948911" cy="4055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353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2032D46-A436-9944-8594-C41B2568283F}"/>
              </a:ext>
            </a:extLst>
          </p:cNvPr>
          <p:cNvSpPr/>
          <p:nvPr/>
        </p:nvSpPr>
        <p:spPr>
          <a:xfrm>
            <a:off x="0" y="4137027"/>
            <a:ext cx="447542" cy="454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G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FE579E-C917-CD45-8E25-12E34F37BB5E}"/>
              </a:ext>
            </a:extLst>
          </p:cNvPr>
          <p:cNvSpPr txBox="1"/>
          <p:nvPr/>
        </p:nvSpPr>
        <p:spPr>
          <a:xfrm>
            <a:off x="587375" y="4766709"/>
            <a:ext cx="2622513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Designed with Sustainability in Mind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DB94BF-4656-6346-861C-30403C5BD02D}"/>
              </a:ext>
            </a:extLst>
          </p:cNvPr>
          <p:cNvSpPr txBox="1"/>
          <p:nvPr/>
        </p:nvSpPr>
        <p:spPr>
          <a:xfrm>
            <a:off x="587375" y="3690050"/>
            <a:ext cx="340985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69AA"/>
                </a:solidFill>
                <a:latin typeface="Montserrat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Eco-Friendly</a:t>
            </a:r>
            <a:r>
              <a:rPr lang="en-US" sz="3200" b="1" dirty="0">
                <a:solidFill>
                  <a:schemeClr val="tx2"/>
                </a:solidFill>
                <a:latin typeface="Montserrat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 Recyclable PVC</a:t>
            </a:r>
            <a:endParaRPr lang="en-EG" sz="3200" b="1" dirty="0">
              <a:solidFill>
                <a:schemeClr val="tx2"/>
              </a:solidFill>
              <a:latin typeface="Montserrat" pitchFamily="2" charset="77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8EF66B-3AC7-3942-A6B3-C202B7623E60}"/>
              </a:ext>
            </a:extLst>
          </p:cNvPr>
          <p:cNvSpPr txBox="1"/>
          <p:nvPr/>
        </p:nvSpPr>
        <p:spPr>
          <a:xfrm>
            <a:off x="587375" y="5197029"/>
            <a:ext cx="4667351" cy="10685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282828"/>
                </a:solidFill>
                <a:effectLst/>
                <a:latin typeface="Montserrat Light" pitchFamily="2" charset="77"/>
              </a:rPr>
              <a:t>As a recyclable material, PVC saves our precious forest resources from being depleted. Over the last 20 years, VEKA North America has used pre-consumer, mixed-color reclaimed PVC for handrail, as well as packaging containers.</a:t>
            </a:r>
            <a:endParaRPr lang="en-US" sz="1200" dirty="0">
              <a:solidFill>
                <a:schemeClr val="tx2"/>
              </a:solidFill>
              <a:latin typeface="Montserrat Light" pitchFamily="2" charset="77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CA5B00-353B-EE4D-9154-AE633333410C}"/>
              </a:ext>
            </a:extLst>
          </p:cNvPr>
          <p:cNvSpPr txBox="1"/>
          <p:nvPr/>
        </p:nvSpPr>
        <p:spPr>
          <a:xfrm>
            <a:off x="7430877" y="1656676"/>
            <a:ext cx="3426246" cy="9308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600" i="1" dirty="0">
                <a:solidFill>
                  <a:srgbClr val="FFFFFF"/>
                </a:solidFill>
                <a:latin typeface="Montserrat Medium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“ The Ultimate Guide to Make a Career in Interior Designing</a:t>
            </a:r>
          </a:p>
          <a:p>
            <a:pPr algn="ctr">
              <a:lnSpc>
                <a:spcPct val="130000"/>
              </a:lnSpc>
            </a:pPr>
            <a:r>
              <a:rPr lang="en-US" sz="1600" i="1" dirty="0">
                <a:solidFill>
                  <a:srgbClr val="FFFFFF"/>
                </a:solidFill>
                <a:latin typeface="Montserrat Medium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In simplistic terms. “</a:t>
            </a:r>
            <a:endParaRPr lang="en-EG" sz="1600" i="1" dirty="0">
              <a:solidFill>
                <a:srgbClr val="FFFFFF"/>
              </a:solidFill>
              <a:latin typeface="Montserrat Medium" pitchFamily="2" charset="77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14B1CBD-EB8B-7F4D-7945-3CD65DFD01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230CA185-645E-2156-223E-F4552104B4D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6096000" cy="3429000"/>
          </a:xfr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B0823267-7217-92CA-49CC-ED11460667A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1FEFC62-D6B3-77D4-2B90-4DC4B1FB73FF}"/>
              </a:ext>
            </a:extLst>
          </p:cNvPr>
          <p:cNvGrpSpPr/>
          <p:nvPr/>
        </p:nvGrpSpPr>
        <p:grpSpPr>
          <a:xfrm>
            <a:off x="5119511" y="4200563"/>
            <a:ext cx="994604" cy="2073237"/>
            <a:chOff x="11199129" y="2306709"/>
            <a:chExt cx="994604" cy="207323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3EA7704-1749-0C28-A04F-EB770384B694}"/>
                </a:ext>
              </a:extLst>
            </p:cNvPr>
            <p:cNvSpPr/>
            <p:nvPr/>
          </p:nvSpPr>
          <p:spPr>
            <a:xfrm rot="16200000">
              <a:off x="10909560" y="3095774"/>
              <a:ext cx="2073237" cy="495108"/>
            </a:xfrm>
            <a:prstGeom prst="rect">
              <a:avLst/>
            </a:prstGeom>
            <a:solidFill>
              <a:srgbClr val="0069AA"/>
            </a:solidFill>
          </p:spPr>
          <p:txBody>
            <a:bodyPr wrap="square" lIns="0" tIns="108000" rIns="0" bIns="108000">
              <a:spAutoFit/>
            </a:bodyPr>
            <a:lstStyle/>
            <a:p>
              <a:pPr algn="ctr"/>
              <a:endParaRPr lang="en-EG" b="1" dirty="0">
                <a:solidFill>
                  <a:srgbClr val="FFFFFF"/>
                </a:solidFill>
                <a:latin typeface="Montserrat SemiBold" pitchFamily="2" charset="77"/>
                <a:ea typeface="Open Sans Semibold" panose="020B0606030504020204" pitchFamily="34" charset="0"/>
                <a:cs typeface="Open Sans Semibold" panose="020B0606030504020204" pitchFamily="34" charset="0"/>
              </a:endParaRPr>
            </a:p>
          </p:txBody>
        </p:sp>
        <p:sp>
          <p:nvSpPr>
            <p:cNvPr id="20" name="Graphic 22">
              <a:extLst>
                <a:ext uri="{FF2B5EF4-FFF2-40B4-BE49-F238E27FC236}">
                  <a16:creationId xmlns:a16="http://schemas.microsoft.com/office/drawing/2014/main" id="{986C1E2D-1908-FD42-52CD-5BBE4D76FD8C}"/>
                </a:ext>
              </a:extLst>
            </p:cNvPr>
            <p:cNvSpPr/>
            <p:nvPr/>
          </p:nvSpPr>
          <p:spPr>
            <a:xfrm rot="16200000">
              <a:off x="11189555" y="3253423"/>
              <a:ext cx="154363" cy="135215"/>
            </a:xfrm>
            <a:custGeom>
              <a:avLst/>
              <a:gdLst>
                <a:gd name="connsiteX0" fmla="*/ 220943 w 484458"/>
                <a:gd name="connsiteY0" fmla="*/ 12264 h 424361"/>
                <a:gd name="connsiteX1" fmla="*/ 3296 w 484458"/>
                <a:gd name="connsiteY1" fmla="*/ 387614 h 424361"/>
                <a:gd name="connsiteX2" fmla="*/ 12291 w 484458"/>
                <a:gd name="connsiteY2" fmla="*/ 421079 h 424361"/>
                <a:gd name="connsiteX3" fmla="*/ 24632 w 484458"/>
                <a:gd name="connsiteY3" fmla="*/ 424361 h 424361"/>
                <a:gd name="connsiteX4" fmla="*/ 459925 w 484458"/>
                <a:gd name="connsiteY4" fmla="*/ 424361 h 424361"/>
                <a:gd name="connsiteX5" fmla="*/ 484458 w 484458"/>
                <a:gd name="connsiteY5" fmla="*/ 399822 h 424361"/>
                <a:gd name="connsiteX6" fmla="*/ 481166 w 484458"/>
                <a:gd name="connsiteY6" fmla="*/ 387614 h 424361"/>
                <a:gd name="connsiteX7" fmla="*/ 263519 w 484458"/>
                <a:gd name="connsiteY7" fmla="*/ 12264 h 424361"/>
                <a:gd name="connsiteX8" fmla="*/ 229955 w 484458"/>
                <a:gd name="connsiteY8" fmla="*/ 3280 h 424361"/>
                <a:gd name="connsiteX9" fmla="*/ 220943 w 484458"/>
                <a:gd name="connsiteY9" fmla="*/ 12264 h 4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4458" h="424361">
                  <a:moveTo>
                    <a:pt x="220943" y="12264"/>
                  </a:moveTo>
                  <a:lnTo>
                    <a:pt x="3296" y="387614"/>
                  </a:lnTo>
                  <a:cubicBezTo>
                    <a:pt x="-3490" y="399331"/>
                    <a:pt x="537" y="414314"/>
                    <a:pt x="12291" y="421079"/>
                  </a:cubicBezTo>
                  <a:cubicBezTo>
                    <a:pt x="16043" y="423238"/>
                    <a:pt x="20300" y="424370"/>
                    <a:pt x="24632" y="424361"/>
                  </a:cubicBezTo>
                  <a:lnTo>
                    <a:pt x="459925" y="424361"/>
                  </a:lnTo>
                  <a:cubicBezTo>
                    <a:pt x="473497" y="424338"/>
                    <a:pt x="484481" y="413352"/>
                    <a:pt x="484458" y="399822"/>
                  </a:cubicBezTo>
                  <a:cubicBezTo>
                    <a:pt x="484451" y="395536"/>
                    <a:pt x="483316" y="391326"/>
                    <a:pt x="481166" y="387614"/>
                  </a:cubicBezTo>
                  <a:lnTo>
                    <a:pt x="263519" y="12264"/>
                  </a:lnTo>
                  <a:cubicBezTo>
                    <a:pt x="256739" y="543"/>
                    <a:pt x="241712" y="-3479"/>
                    <a:pt x="229955" y="3280"/>
                  </a:cubicBezTo>
                  <a:cubicBezTo>
                    <a:pt x="226210" y="5432"/>
                    <a:pt x="223102" y="8531"/>
                    <a:pt x="220943" y="12264"/>
                  </a:cubicBezTo>
                  <a:close/>
                </a:path>
              </a:pathLst>
            </a:custGeom>
            <a:solidFill>
              <a:srgbClr val="0069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EG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8328E55-9C64-5C93-A015-FBDD2D8C4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10971724" y="3133997"/>
              <a:ext cx="1948911" cy="405594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BD9F6BC5-66EE-CEF2-3F38-3E4FF3B42F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5879" y="1714499"/>
            <a:ext cx="2633523" cy="25774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539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7868315-10AD-EB4D-DAFF-B1305F8B80E0}"/>
              </a:ext>
            </a:extLst>
          </p:cNvPr>
          <p:cNvSpPr/>
          <p:nvPr/>
        </p:nvSpPr>
        <p:spPr>
          <a:xfrm>
            <a:off x="39977" y="2593317"/>
            <a:ext cx="12192000" cy="29108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1A75F49-A793-A89F-2FE5-37EB741B0B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4020" y="4265988"/>
            <a:ext cx="470477" cy="1539758"/>
          </a:xfrm>
          <a:prstGeom prst="rect">
            <a:avLst/>
          </a:prstGeom>
        </p:spPr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1B440BC-69CA-55DA-F73E-873F3606AD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7C83CF9-5F89-BA44-A2A2-4B4E366E6E6A}"/>
              </a:ext>
            </a:extLst>
          </p:cNvPr>
          <p:cNvSpPr/>
          <p:nvPr/>
        </p:nvSpPr>
        <p:spPr>
          <a:xfrm>
            <a:off x="-12075" y="-1"/>
            <a:ext cx="3899971" cy="6858000"/>
          </a:xfrm>
          <a:prstGeom prst="rect">
            <a:avLst/>
          </a:prstGeom>
          <a:solidFill>
            <a:srgbClr val="302E2E">
              <a:alpha val="4770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3B858E-250E-3A46-93CF-7CABE732274C}"/>
              </a:ext>
            </a:extLst>
          </p:cNvPr>
          <p:cNvSpPr/>
          <p:nvPr/>
        </p:nvSpPr>
        <p:spPr>
          <a:xfrm>
            <a:off x="0" y="1353868"/>
            <a:ext cx="447542" cy="454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G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8406B8-2E4A-DE4D-9052-1D1643C1C8FC}"/>
              </a:ext>
            </a:extLst>
          </p:cNvPr>
          <p:cNvSpPr txBox="1"/>
          <p:nvPr/>
        </p:nvSpPr>
        <p:spPr>
          <a:xfrm>
            <a:off x="587375" y="1132595"/>
            <a:ext cx="2725105" cy="9848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lright Sans Regular" panose="02000000000000000000" pitchFamily="2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Care</a:t>
            </a:r>
            <a:r>
              <a:rPr lang="en-US" sz="3200" b="1" dirty="0">
                <a:solidFill>
                  <a:srgbClr val="FFFFFF"/>
                </a:solidFill>
                <a:latin typeface="Alright Sans Regular" panose="02000000000000000000" pitchFamily="2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 </a:t>
            </a:r>
            <a:r>
              <a:rPr lang="en-US" sz="3200" b="1" dirty="0">
                <a:solidFill>
                  <a:schemeClr val="bg1">
                    <a:lumMod val="85000"/>
                  </a:schemeClr>
                </a:solidFill>
                <a:latin typeface="Alright Sans Regular" panose="02000000000000000000" pitchFamily="2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and </a:t>
            </a:r>
            <a:br>
              <a:rPr lang="en-US" sz="3200" b="1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</a:br>
            <a:r>
              <a:rPr lang="en-US" sz="3200" b="1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Maintenance</a:t>
            </a:r>
            <a:endParaRPr lang="en-EG" sz="3200" b="1" dirty="0">
              <a:solidFill>
                <a:schemeClr val="bg1">
                  <a:lumMod val="85000"/>
                </a:schemeClr>
              </a:solidFill>
              <a:latin typeface="Montserrat" pitchFamily="2" charset="77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6B5D4F-C9BD-2E45-A3BF-B62FBD91572C}"/>
              </a:ext>
            </a:extLst>
          </p:cNvPr>
          <p:cNvSpPr txBox="1"/>
          <p:nvPr/>
        </p:nvSpPr>
        <p:spPr>
          <a:xfrm>
            <a:off x="635650" y="988128"/>
            <a:ext cx="130644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Montserrat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Long-Term Value</a:t>
            </a:r>
            <a:endParaRPr lang="en-EG" sz="1200" dirty="0">
              <a:solidFill>
                <a:srgbClr val="FFFFFF"/>
              </a:solidFill>
              <a:latin typeface="Montserrat" pitchFamily="2" charset="77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8C74EE-0660-3346-BC40-27048524E018}"/>
              </a:ext>
            </a:extLst>
          </p:cNvPr>
          <p:cNvSpPr txBox="1"/>
          <p:nvPr/>
        </p:nvSpPr>
        <p:spPr>
          <a:xfrm>
            <a:off x="587375" y="3111752"/>
            <a:ext cx="3125981" cy="18996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200" dirty="0" err="1">
                <a:solidFill>
                  <a:srgbClr val="FFFFFF"/>
                </a:solidFill>
                <a:latin typeface="Montserrat Medium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VEKAdeck’s</a:t>
            </a:r>
            <a:r>
              <a:rPr lang="en-US" sz="1200" dirty="0">
                <a:solidFill>
                  <a:srgbClr val="FFFFFF"/>
                </a:solidFill>
                <a:latin typeface="Montserrat Medium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 superior </a:t>
            </a:r>
            <a:r>
              <a:rPr lang="en-US" sz="1200" dirty="0" err="1">
                <a:solidFill>
                  <a:srgbClr val="FFFFFF"/>
                </a:solidFill>
                <a:latin typeface="Montserrat Medium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capstock</a:t>
            </a:r>
            <a:r>
              <a:rPr lang="en-US" sz="1200" dirty="0">
                <a:solidFill>
                  <a:srgbClr val="FFFFFF"/>
                </a:solidFill>
                <a:latin typeface="Montserrat Medium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 is stain-resistant, unlike most other deck boards</a:t>
            </a: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ü"/>
            </a:pPr>
            <a:endParaRPr lang="en-US" sz="1200" dirty="0">
              <a:solidFill>
                <a:srgbClr val="FFFFFF"/>
              </a:solidFill>
              <a:latin typeface="Montserrat Medium" pitchFamily="2" charset="77"/>
              <a:ea typeface="Open Sans SemiBold" panose="020B0606030504020204" pitchFamily="34" charset="0"/>
              <a:cs typeface="Open Sans SemiBold" panose="020B0606030504020204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200" dirty="0">
                <a:solidFill>
                  <a:srgbClr val="FFFFFF"/>
                </a:solidFill>
                <a:latin typeface="Montserrat Medium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Unlike wood and wood composites, </a:t>
            </a:r>
            <a:r>
              <a:rPr lang="en-US" sz="1200" dirty="0" err="1">
                <a:solidFill>
                  <a:srgbClr val="FFFFFF"/>
                </a:solidFill>
                <a:latin typeface="Montserrat Medium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VEKAdeck</a:t>
            </a:r>
            <a:r>
              <a:rPr lang="en-US" sz="1200" dirty="0">
                <a:solidFill>
                  <a:srgbClr val="FFFFFF"/>
                </a:solidFill>
                <a:latin typeface="Montserrat Medium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 will resist fading and retain color longer</a:t>
            </a:r>
            <a:endParaRPr lang="en-EG" sz="1200" dirty="0">
              <a:solidFill>
                <a:srgbClr val="FFFFFF"/>
              </a:solidFill>
              <a:latin typeface="Montserrat Medium" pitchFamily="2" charset="77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B328CB2-708F-954E-83EB-ABA104B6017F}"/>
              </a:ext>
            </a:extLst>
          </p:cNvPr>
          <p:cNvGrpSpPr/>
          <p:nvPr/>
        </p:nvGrpSpPr>
        <p:grpSpPr>
          <a:xfrm>
            <a:off x="6664324" y="698175"/>
            <a:ext cx="3071079" cy="1509986"/>
            <a:chOff x="8378568" y="947758"/>
            <a:chExt cx="3071079" cy="150998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B4F342F-9144-3E4B-8745-0B476DB7F294}"/>
                </a:ext>
              </a:extLst>
            </p:cNvPr>
            <p:cNvSpPr txBox="1"/>
            <p:nvPr/>
          </p:nvSpPr>
          <p:spPr>
            <a:xfrm>
              <a:off x="8378568" y="947758"/>
              <a:ext cx="227947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latin typeface="Montserrat Medium" pitchFamily="2" charset="77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Rubber-Backed Mats</a:t>
              </a:r>
              <a:endParaRPr lang="en-EG" sz="1400" dirty="0">
                <a:latin typeface="Montserrat Medium" pitchFamily="2" charset="77"/>
                <a:ea typeface="Open Sans SemiBold" panose="020B0606030504020204" pitchFamily="34" charset="0"/>
                <a:cs typeface="Open Sans SemiBold" panose="020B0606030504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E4DA316-5130-4445-9654-F8A5A5EFA4F4}"/>
                </a:ext>
              </a:extLst>
            </p:cNvPr>
            <p:cNvSpPr txBox="1"/>
            <p:nvPr/>
          </p:nvSpPr>
          <p:spPr>
            <a:xfrm>
              <a:off x="8378569" y="1195091"/>
              <a:ext cx="3071078" cy="12626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050" dirty="0">
                  <a:solidFill>
                    <a:schemeClr val="tx2"/>
                  </a:solidFill>
                  <a:latin typeface="Montserrat" pitchFamily="2" charset="77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The combination of sun, water, and the chemical properties in rubber-backed mats will adversely affect all PVC deck materials.</a:t>
              </a:r>
            </a:p>
            <a:p>
              <a:pPr>
                <a:lnSpc>
                  <a:spcPct val="130000"/>
                </a:lnSpc>
              </a:pPr>
              <a:endParaRPr lang="en-US" sz="1100" dirty="0">
                <a:solidFill>
                  <a:srgbClr val="0069AA"/>
                </a:solidFill>
                <a:latin typeface="Montserrat" pitchFamily="2" charset="77"/>
                <a:ea typeface="Open Sans Semibold" panose="020B0606030504020204" pitchFamily="34" charset="0"/>
                <a:cs typeface="Open Sans Semibold" panose="020B0606030504020204" pitchFamily="34" charset="0"/>
              </a:endParaRPr>
            </a:p>
            <a:p>
              <a:pPr>
                <a:lnSpc>
                  <a:spcPct val="130000"/>
                </a:lnSpc>
              </a:pPr>
              <a:r>
                <a:rPr lang="en-US" sz="1100" dirty="0">
                  <a:solidFill>
                    <a:srgbClr val="0069AA"/>
                  </a:solidFill>
                  <a:latin typeface="Montserrat" pitchFamily="2" charset="77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Hemp or colorfast woven rugs </a:t>
              </a:r>
            </a:p>
            <a:p>
              <a:pPr>
                <a:lnSpc>
                  <a:spcPct val="130000"/>
                </a:lnSpc>
              </a:pPr>
              <a:r>
                <a:rPr lang="en-US" sz="1100" dirty="0">
                  <a:solidFill>
                    <a:srgbClr val="0069AA"/>
                  </a:solidFill>
                  <a:latin typeface="Montserrat" pitchFamily="2" charset="77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are recommended.</a:t>
              </a:r>
              <a:endParaRPr lang="en-EG" sz="1100" dirty="0">
                <a:solidFill>
                  <a:srgbClr val="0069AA"/>
                </a:solidFill>
                <a:latin typeface="Montserrat" pitchFamily="2" charset="77"/>
                <a:ea typeface="Open Sans SemiBold" panose="020B0606030504020204" pitchFamily="34" charset="0"/>
                <a:cs typeface="Open Sans SemiBold" panose="020B0606030504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F002736-A465-FB42-A8C4-108CC74A3F42}"/>
              </a:ext>
            </a:extLst>
          </p:cNvPr>
          <p:cNvGrpSpPr/>
          <p:nvPr/>
        </p:nvGrpSpPr>
        <p:grpSpPr>
          <a:xfrm>
            <a:off x="6694560" y="4375934"/>
            <a:ext cx="2747529" cy="851088"/>
            <a:chOff x="8378567" y="947758"/>
            <a:chExt cx="2968511" cy="85108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CFA341E-0247-7646-AAC0-46C6AD2061F6}"/>
                </a:ext>
              </a:extLst>
            </p:cNvPr>
            <p:cNvSpPr txBox="1"/>
            <p:nvPr/>
          </p:nvSpPr>
          <p:spPr>
            <a:xfrm>
              <a:off x="8378567" y="947758"/>
              <a:ext cx="2968511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latin typeface="Montserrat Medium" pitchFamily="2" charset="77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Bug Spray</a:t>
              </a:r>
              <a:r>
                <a:rPr lang="en-US" sz="1400" dirty="0">
                  <a:solidFill>
                    <a:srgbClr val="0069AA"/>
                  </a:solidFill>
                  <a:latin typeface="Montserrat Medium" pitchFamily="2" charset="77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*</a:t>
              </a:r>
              <a:endParaRPr lang="en-EG" sz="1400" dirty="0">
                <a:solidFill>
                  <a:srgbClr val="0069AA"/>
                </a:solidFill>
                <a:latin typeface="Montserrat Medium" pitchFamily="2" charset="77"/>
                <a:ea typeface="Open Sans SemiBold" panose="020B0606030504020204" pitchFamily="34" charset="0"/>
                <a:cs typeface="Open Sans SemiBold" panose="020B0606030504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C7D99DF-050F-1645-AB43-E3A2E63E7AA5}"/>
                </a:ext>
              </a:extLst>
            </p:cNvPr>
            <p:cNvSpPr txBox="1"/>
            <p:nvPr/>
          </p:nvSpPr>
          <p:spPr>
            <a:xfrm>
              <a:off x="8378568" y="1195091"/>
              <a:ext cx="2968510" cy="6037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050" dirty="0">
                  <a:solidFill>
                    <a:schemeClr val="tx2"/>
                  </a:solidFill>
                  <a:latin typeface="Montserrat" pitchFamily="2" charset="77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These products contain chemical ingredients that may cause discoloration of the vinyl product surface. 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5B87DAD-8597-8C43-B2A9-8E944C90AE93}"/>
              </a:ext>
            </a:extLst>
          </p:cNvPr>
          <p:cNvSpPr txBox="1"/>
          <p:nvPr/>
        </p:nvSpPr>
        <p:spPr>
          <a:xfrm flipH="1">
            <a:off x="6096000" y="2643460"/>
            <a:ext cx="291708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>
                <a:latin typeface="Montserrat Medium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Suntan/Sunscreen </a:t>
            </a:r>
          </a:p>
          <a:p>
            <a:pPr algn="r"/>
            <a:r>
              <a:rPr lang="en-US" sz="1400" dirty="0">
                <a:latin typeface="Montserrat Medium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Lotion or Sprays</a:t>
            </a:r>
            <a:r>
              <a:rPr lang="en-US" sz="1400" dirty="0">
                <a:solidFill>
                  <a:srgbClr val="0069AA"/>
                </a:solidFill>
                <a:latin typeface="Montserrat Medium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*</a:t>
            </a:r>
            <a:endParaRPr lang="en-EG" sz="1400" dirty="0">
              <a:solidFill>
                <a:srgbClr val="0069AA"/>
              </a:solidFill>
              <a:latin typeface="Montserrat Medium" pitchFamily="2" charset="77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2E6FEA-6662-8545-87B2-E8D35728CC62}"/>
              </a:ext>
            </a:extLst>
          </p:cNvPr>
          <p:cNvSpPr txBox="1"/>
          <p:nvPr/>
        </p:nvSpPr>
        <p:spPr>
          <a:xfrm flipH="1">
            <a:off x="6184579" y="3099147"/>
            <a:ext cx="2828500" cy="8138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sz="1050" dirty="0">
                <a:solidFill>
                  <a:schemeClr val="tx2"/>
                </a:solidFill>
                <a:latin typeface="Montserrat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These products contain chemical ingredients that may react with the decking material and result in a </a:t>
            </a:r>
            <a:br>
              <a:rPr lang="en-US" sz="1050" dirty="0">
                <a:solidFill>
                  <a:schemeClr val="tx2"/>
                </a:solidFill>
                <a:latin typeface="Montserrat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</a:br>
            <a:r>
              <a:rPr lang="en-US" sz="1050" dirty="0">
                <a:solidFill>
                  <a:schemeClr val="tx2"/>
                </a:solidFill>
                <a:latin typeface="Montserrat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stain on the decking surface.</a:t>
            </a:r>
            <a:endParaRPr lang="en-EG" sz="1050" dirty="0">
              <a:solidFill>
                <a:schemeClr val="tx2"/>
              </a:solidFill>
              <a:latin typeface="Montserrat" pitchFamily="2" charset="77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BF1C522-3309-5875-1324-19F9D0394DF1}"/>
              </a:ext>
            </a:extLst>
          </p:cNvPr>
          <p:cNvGrpSpPr/>
          <p:nvPr/>
        </p:nvGrpSpPr>
        <p:grpSpPr>
          <a:xfrm>
            <a:off x="4106537" y="396865"/>
            <a:ext cx="2254128" cy="2254128"/>
            <a:chOff x="4106537" y="396865"/>
            <a:chExt cx="2254128" cy="225412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EFDF911-72F8-2800-37A7-93EADDF0E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71495" y="810202"/>
              <a:ext cx="924212" cy="1425930"/>
            </a:xfrm>
            <a:prstGeom prst="rect">
              <a:avLst/>
            </a:prstGeom>
          </p:spPr>
        </p:pic>
        <p:pic>
          <p:nvPicPr>
            <p:cNvPr id="10" name="Graphic 9" descr="No sign">
              <a:extLst>
                <a:ext uri="{FF2B5EF4-FFF2-40B4-BE49-F238E27FC236}">
                  <a16:creationId xmlns:a16="http://schemas.microsoft.com/office/drawing/2014/main" id="{CC7DEA00-AC55-9F68-0056-EE1BCC657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06537" y="396865"/>
              <a:ext cx="2254128" cy="225412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755E292-99DF-6B58-5A3B-0517FF39EE6B}"/>
              </a:ext>
            </a:extLst>
          </p:cNvPr>
          <p:cNvGrpSpPr/>
          <p:nvPr/>
        </p:nvGrpSpPr>
        <p:grpSpPr>
          <a:xfrm>
            <a:off x="9551693" y="2145557"/>
            <a:ext cx="2254128" cy="2254128"/>
            <a:chOff x="9551693" y="2145557"/>
            <a:chExt cx="2254128" cy="225412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A473B97-6B2D-C83D-5288-8C99FFD21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76325" y="2538031"/>
              <a:ext cx="604864" cy="1443017"/>
            </a:xfrm>
            <a:prstGeom prst="rect">
              <a:avLst/>
            </a:prstGeom>
          </p:spPr>
        </p:pic>
        <p:pic>
          <p:nvPicPr>
            <p:cNvPr id="17" name="Graphic 16" descr="No sign">
              <a:extLst>
                <a:ext uri="{FF2B5EF4-FFF2-40B4-BE49-F238E27FC236}">
                  <a16:creationId xmlns:a16="http://schemas.microsoft.com/office/drawing/2014/main" id="{D2A4B83E-AB70-3846-739B-B8299BA62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551693" y="2145557"/>
              <a:ext cx="2254128" cy="2254128"/>
            </a:xfrm>
            <a:prstGeom prst="rect">
              <a:avLst/>
            </a:prstGeom>
          </p:spPr>
        </p:pic>
      </p:grpSp>
      <p:pic>
        <p:nvPicPr>
          <p:cNvPr id="29" name="Graphic 28" descr="No sign">
            <a:extLst>
              <a:ext uri="{FF2B5EF4-FFF2-40B4-BE49-F238E27FC236}">
                <a16:creationId xmlns:a16="http://schemas.microsoft.com/office/drawing/2014/main" id="{3D7C55F1-1E94-7010-8A69-A5C1F96EC0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02195" y="3894250"/>
            <a:ext cx="2254128" cy="225412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22A662A-84E7-BAA7-1651-006CF4BBE20E}"/>
              </a:ext>
            </a:extLst>
          </p:cNvPr>
          <p:cNvSpPr txBox="1"/>
          <p:nvPr/>
        </p:nvSpPr>
        <p:spPr>
          <a:xfrm>
            <a:off x="6593472" y="5492152"/>
            <a:ext cx="5307474" cy="817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rgbClr val="0069AA"/>
                </a:solidFill>
                <a:latin typeface="Montserrat" pitchFamily="2" charset="77"/>
              </a:rPr>
              <a:t>*Apply these products indoors, off the deck, away from railing and fence, or in such a way that over-spraying of product will not come in contact with the deck surface. (Visit </a:t>
            </a:r>
            <a:r>
              <a:rPr lang="en-US" sz="1100" dirty="0" err="1">
                <a:solidFill>
                  <a:srgbClr val="0069AA"/>
                </a:solidFill>
                <a:latin typeface="Montserrat" pitchFamily="2" charset="77"/>
              </a:rPr>
              <a:t>vekaolp.com</a:t>
            </a:r>
            <a:r>
              <a:rPr lang="en-US" sz="1100" dirty="0">
                <a:solidFill>
                  <a:srgbClr val="0069AA"/>
                </a:solidFill>
                <a:latin typeface="Montserrat" pitchFamily="2" charset="77"/>
              </a:rPr>
              <a:t> for more info)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DD1A91C-48C2-622E-E4CC-50E955823CC8}"/>
              </a:ext>
            </a:extLst>
          </p:cNvPr>
          <p:cNvGrpSpPr/>
          <p:nvPr/>
        </p:nvGrpSpPr>
        <p:grpSpPr>
          <a:xfrm>
            <a:off x="2905367" y="4784763"/>
            <a:ext cx="994604" cy="2073237"/>
            <a:chOff x="11199129" y="2306709"/>
            <a:chExt cx="994604" cy="207323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BA6C8E5-EBB5-7D53-BD8C-B6ECAB7960C9}"/>
                </a:ext>
              </a:extLst>
            </p:cNvPr>
            <p:cNvSpPr/>
            <p:nvPr/>
          </p:nvSpPr>
          <p:spPr>
            <a:xfrm rot="16200000">
              <a:off x="10909560" y="3095774"/>
              <a:ext cx="2073237" cy="495108"/>
            </a:xfrm>
            <a:prstGeom prst="rect">
              <a:avLst/>
            </a:prstGeom>
            <a:solidFill>
              <a:srgbClr val="0069AA"/>
            </a:solidFill>
          </p:spPr>
          <p:txBody>
            <a:bodyPr wrap="square" lIns="0" tIns="108000" rIns="0" bIns="108000">
              <a:spAutoFit/>
            </a:bodyPr>
            <a:lstStyle/>
            <a:p>
              <a:pPr algn="ctr"/>
              <a:endParaRPr lang="en-EG" b="1" dirty="0">
                <a:solidFill>
                  <a:srgbClr val="FFFFFF"/>
                </a:solidFill>
                <a:latin typeface="Montserrat SemiBold" pitchFamily="2" charset="77"/>
                <a:ea typeface="Open Sans Semibold" panose="020B0606030504020204" pitchFamily="34" charset="0"/>
                <a:cs typeface="Open Sans Semibold" panose="020B0606030504020204" pitchFamily="34" charset="0"/>
              </a:endParaRPr>
            </a:p>
          </p:txBody>
        </p:sp>
        <p:sp>
          <p:nvSpPr>
            <p:cNvPr id="34" name="Graphic 22">
              <a:extLst>
                <a:ext uri="{FF2B5EF4-FFF2-40B4-BE49-F238E27FC236}">
                  <a16:creationId xmlns:a16="http://schemas.microsoft.com/office/drawing/2014/main" id="{02A3F216-2A00-B64F-6B03-63F82F94D26B}"/>
                </a:ext>
              </a:extLst>
            </p:cNvPr>
            <p:cNvSpPr/>
            <p:nvPr/>
          </p:nvSpPr>
          <p:spPr>
            <a:xfrm rot="16200000">
              <a:off x="11189555" y="3253423"/>
              <a:ext cx="154363" cy="135215"/>
            </a:xfrm>
            <a:custGeom>
              <a:avLst/>
              <a:gdLst>
                <a:gd name="connsiteX0" fmla="*/ 220943 w 484458"/>
                <a:gd name="connsiteY0" fmla="*/ 12264 h 424361"/>
                <a:gd name="connsiteX1" fmla="*/ 3296 w 484458"/>
                <a:gd name="connsiteY1" fmla="*/ 387614 h 424361"/>
                <a:gd name="connsiteX2" fmla="*/ 12291 w 484458"/>
                <a:gd name="connsiteY2" fmla="*/ 421079 h 424361"/>
                <a:gd name="connsiteX3" fmla="*/ 24632 w 484458"/>
                <a:gd name="connsiteY3" fmla="*/ 424361 h 424361"/>
                <a:gd name="connsiteX4" fmla="*/ 459925 w 484458"/>
                <a:gd name="connsiteY4" fmla="*/ 424361 h 424361"/>
                <a:gd name="connsiteX5" fmla="*/ 484458 w 484458"/>
                <a:gd name="connsiteY5" fmla="*/ 399822 h 424361"/>
                <a:gd name="connsiteX6" fmla="*/ 481166 w 484458"/>
                <a:gd name="connsiteY6" fmla="*/ 387614 h 424361"/>
                <a:gd name="connsiteX7" fmla="*/ 263519 w 484458"/>
                <a:gd name="connsiteY7" fmla="*/ 12264 h 424361"/>
                <a:gd name="connsiteX8" fmla="*/ 229955 w 484458"/>
                <a:gd name="connsiteY8" fmla="*/ 3280 h 424361"/>
                <a:gd name="connsiteX9" fmla="*/ 220943 w 484458"/>
                <a:gd name="connsiteY9" fmla="*/ 12264 h 4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4458" h="424361">
                  <a:moveTo>
                    <a:pt x="220943" y="12264"/>
                  </a:moveTo>
                  <a:lnTo>
                    <a:pt x="3296" y="387614"/>
                  </a:lnTo>
                  <a:cubicBezTo>
                    <a:pt x="-3490" y="399331"/>
                    <a:pt x="537" y="414314"/>
                    <a:pt x="12291" y="421079"/>
                  </a:cubicBezTo>
                  <a:cubicBezTo>
                    <a:pt x="16043" y="423238"/>
                    <a:pt x="20300" y="424370"/>
                    <a:pt x="24632" y="424361"/>
                  </a:cubicBezTo>
                  <a:lnTo>
                    <a:pt x="459925" y="424361"/>
                  </a:lnTo>
                  <a:cubicBezTo>
                    <a:pt x="473497" y="424338"/>
                    <a:pt x="484481" y="413352"/>
                    <a:pt x="484458" y="399822"/>
                  </a:cubicBezTo>
                  <a:cubicBezTo>
                    <a:pt x="484451" y="395536"/>
                    <a:pt x="483316" y="391326"/>
                    <a:pt x="481166" y="387614"/>
                  </a:cubicBezTo>
                  <a:lnTo>
                    <a:pt x="263519" y="12264"/>
                  </a:lnTo>
                  <a:cubicBezTo>
                    <a:pt x="256739" y="543"/>
                    <a:pt x="241712" y="-3479"/>
                    <a:pt x="229955" y="3280"/>
                  </a:cubicBezTo>
                  <a:cubicBezTo>
                    <a:pt x="226210" y="5432"/>
                    <a:pt x="223102" y="8531"/>
                    <a:pt x="220943" y="12264"/>
                  </a:cubicBezTo>
                  <a:close/>
                </a:path>
              </a:pathLst>
            </a:custGeom>
            <a:solidFill>
              <a:srgbClr val="0069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EG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D4F1046-C951-711B-E76D-C2D052259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10971724" y="3133997"/>
              <a:ext cx="1948911" cy="4055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238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">
            <a:extLst>
              <a:ext uri="{FF2B5EF4-FFF2-40B4-BE49-F238E27FC236}">
                <a16:creationId xmlns:a16="http://schemas.microsoft.com/office/drawing/2014/main" id="{32782FC6-9FBA-BE75-B6B5-39B5A0D29C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1"/>
          <a:stretch/>
        </p:blipFill>
        <p:spPr>
          <a:xfrm flipH="1">
            <a:off x="587375" y="584200"/>
            <a:ext cx="11017250" cy="5689600"/>
          </a:xfrm>
          <a:custGeom>
            <a:avLst/>
            <a:gdLst>
              <a:gd name="connsiteX0" fmla="*/ 0 w 10210800"/>
              <a:gd name="connsiteY0" fmla="*/ 0 h 5029200"/>
              <a:gd name="connsiteX1" fmla="*/ 10210800 w 10210800"/>
              <a:gd name="connsiteY1" fmla="*/ 0 h 5029200"/>
              <a:gd name="connsiteX2" fmla="*/ 10210800 w 10210800"/>
              <a:gd name="connsiteY2" fmla="*/ 5029200 h 5029200"/>
              <a:gd name="connsiteX3" fmla="*/ 0 w 10210800"/>
              <a:gd name="connsiteY3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10800" h="5029200">
                <a:moveTo>
                  <a:pt x="0" y="0"/>
                </a:moveTo>
                <a:lnTo>
                  <a:pt x="10210800" y="0"/>
                </a:lnTo>
                <a:lnTo>
                  <a:pt x="10210800" y="5029200"/>
                </a:lnTo>
                <a:lnTo>
                  <a:pt x="0" y="5029200"/>
                </a:lnTo>
                <a:close/>
              </a:path>
            </a:pathLst>
          </a:cu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7548B2-460E-637E-D86B-4464A8A4D96C}"/>
              </a:ext>
            </a:extLst>
          </p:cNvPr>
          <p:cNvSpPr/>
          <p:nvPr/>
        </p:nvSpPr>
        <p:spPr>
          <a:xfrm flipH="1">
            <a:off x="6095998" y="0"/>
            <a:ext cx="6096000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F00501-2ED0-001E-EA70-1C7363168C57}"/>
              </a:ext>
            </a:extLst>
          </p:cNvPr>
          <p:cNvSpPr/>
          <p:nvPr/>
        </p:nvSpPr>
        <p:spPr>
          <a:xfrm flipH="1">
            <a:off x="6095998" y="584200"/>
            <a:ext cx="5508625" cy="568960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17EC8C-7140-3CA9-DF93-9601DF1B777C}"/>
              </a:ext>
            </a:extLst>
          </p:cNvPr>
          <p:cNvSpPr/>
          <p:nvPr/>
        </p:nvSpPr>
        <p:spPr>
          <a:xfrm>
            <a:off x="6547894" y="1496528"/>
            <a:ext cx="45800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  <a:latin typeface="Montserrat" pitchFamily="2" charset="77"/>
                <a:ea typeface="Lato" panose="020F0502020204030203" pitchFamily="34" charset="0"/>
                <a:cs typeface="Lato" panose="020F0502020204030203" pitchFamily="34" charset="0"/>
              </a:rPr>
              <a:t>Limited Lifetime Warranty</a:t>
            </a:r>
            <a:endParaRPr lang="en-US" sz="4000" b="1" dirty="0">
              <a:solidFill>
                <a:schemeClr val="bg2"/>
              </a:solidFill>
              <a:latin typeface="Montserrat" pitchFamily="2" charset="77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6270BB1-8C28-3132-D416-67ACC6F8208F}"/>
              </a:ext>
            </a:extLst>
          </p:cNvPr>
          <p:cNvGrpSpPr/>
          <p:nvPr/>
        </p:nvGrpSpPr>
        <p:grpSpPr>
          <a:xfrm>
            <a:off x="6659443" y="2954853"/>
            <a:ext cx="4468453" cy="2980085"/>
            <a:chOff x="6659443" y="2760453"/>
            <a:chExt cx="4468453" cy="298008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C339E70-5DAC-4DD2-5BDB-CCC99AAEBCD6}"/>
                </a:ext>
              </a:extLst>
            </p:cNvPr>
            <p:cNvSpPr/>
            <p:nvPr/>
          </p:nvSpPr>
          <p:spPr>
            <a:xfrm>
              <a:off x="7363326" y="2760453"/>
              <a:ext cx="3764570" cy="11000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400" dirty="0">
                  <a:solidFill>
                    <a:schemeClr val="bg1"/>
                  </a:solidFill>
                  <a:effectLst/>
                  <a:latin typeface="Lato" panose="020F0502020204030203" pitchFamily="34" charset="77"/>
                  <a:ea typeface="Lato Semibold" panose="020F0502020204030203" pitchFamily="34" charset="0"/>
                  <a:cs typeface="Lato Semibold" panose="020F0502020204030203" pitchFamily="34" charset="0"/>
                </a:rPr>
                <a:t>Elevate your confidence in outdoor living with </a:t>
              </a:r>
              <a:r>
                <a:rPr lang="en-US" sz="1400" dirty="0" err="1">
                  <a:solidFill>
                    <a:schemeClr val="bg1"/>
                  </a:solidFill>
                  <a:effectLst/>
                  <a:latin typeface="Lato" panose="020F0502020204030203" pitchFamily="34" charset="77"/>
                  <a:ea typeface="Lato Semibold" panose="020F0502020204030203" pitchFamily="34" charset="0"/>
                  <a:cs typeface="Lato Semibold" panose="020F0502020204030203" pitchFamily="34" charset="0"/>
                </a:rPr>
                <a:t>VEKAdeck's</a:t>
              </a:r>
              <a:r>
                <a:rPr lang="en-US" sz="1400" dirty="0">
                  <a:solidFill>
                    <a:schemeClr val="bg1"/>
                  </a:solidFill>
                  <a:effectLst/>
                  <a:latin typeface="Lato" panose="020F0502020204030203" pitchFamily="34" charset="77"/>
                  <a:ea typeface="Lato Semibold" panose="020F0502020204030203" pitchFamily="34" charset="0"/>
                  <a:cs typeface="Lato Semibold" panose="020F0502020204030203" pitchFamily="34" charset="0"/>
                </a:rPr>
                <a:t> Limited Lifetime Warranty. We're committed to delivering a high-quality outdoor living solution that lasts. </a:t>
              </a:r>
              <a:endParaRPr lang="en-US" sz="1400" dirty="0">
                <a:solidFill>
                  <a:schemeClr val="bg1"/>
                </a:solidFill>
                <a:latin typeface="Lato" panose="020F0502020204030203" pitchFamily="34" charset="77"/>
                <a:ea typeface="Lato Semibold" panose="020F0502020204030203" pitchFamily="34" charset="0"/>
                <a:cs typeface="Lato Semibold" panose="020F0502020204030203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EA341A2-733C-EB96-58AC-D696A0B5EAF5}"/>
                </a:ext>
              </a:extLst>
            </p:cNvPr>
            <p:cNvSpPr/>
            <p:nvPr/>
          </p:nvSpPr>
          <p:spPr>
            <a:xfrm>
              <a:off x="7218948" y="4376284"/>
              <a:ext cx="390894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1"/>
                  </a:solidFill>
                  <a:latin typeface="Lato" panose="020F0502020204030203" pitchFamily="34" charset="77"/>
                  <a:ea typeface="Lato Semibold" panose="020F0502020204030203" pitchFamily="34" charset="0"/>
                  <a:cs typeface="Lato Semibold" panose="020F0502020204030203" pitchFamily="34" charset="0"/>
                </a:rPr>
                <a:t>Trust in the </a:t>
              </a:r>
              <a:r>
                <a:rPr lang="en-US" sz="1400" dirty="0" err="1">
                  <a:solidFill>
                    <a:schemeClr val="bg1"/>
                  </a:solidFill>
                  <a:latin typeface="Lato" panose="020F0502020204030203" pitchFamily="34" charset="77"/>
                  <a:ea typeface="Lato Semibold" panose="020F0502020204030203" pitchFamily="34" charset="0"/>
                  <a:cs typeface="Lato Semibold" panose="020F0502020204030203" pitchFamily="34" charset="0"/>
                </a:rPr>
                <a:t>VEKAdeck</a:t>
              </a:r>
              <a:r>
                <a:rPr lang="en-US" sz="1400" dirty="0">
                  <a:solidFill>
                    <a:schemeClr val="bg1"/>
                  </a:solidFill>
                  <a:latin typeface="Lato" panose="020F0502020204030203" pitchFamily="34" charset="77"/>
                  <a:ea typeface="Lato Semibold" panose="020F0502020204030203" pitchFamily="34" charset="0"/>
                  <a:cs typeface="Lato Semibold" panose="020F0502020204030203" pitchFamily="34" charset="0"/>
                </a:rPr>
                <a:t> warranty </a:t>
              </a:r>
              <a:r>
                <a:rPr lang="en-US" sz="1400" dirty="0">
                  <a:solidFill>
                    <a:schemeClr val="bg1"/>
                  </a:solidFill>
                  <a:effectLst/>
                  <a:latin typeface="Lato" panose="020F0502020204030203" pitchFamily="34" charset="77"/>
                  <a:ea typeface="Lato Semibold" panose="020F0502020204030203" pitchFamily="34" charset="0"/>
                  <a:cs typeface="Lato Semibold" panose="020F0502020204030203" pitchFamily="34" charset="0"/>
                </a:rPr>
                <a:t>to provide you with unmatched protection and longevity. </a:t>
              </a:r>
              <a:endParaRPr lang="en-US" sz="1400" dirty="0">
                <a:solidFill>
                  <a:schemeClr val="bg1"/>
                </a:solidFill>
                <a:latin typeface="Lato" panose="020F0502020204030203" pitchFamily="34" charset="77"/>
                <a:ea typeface="Lato Semibold" panose="020F0502020204030203" pitchFamily="34" charset="0"/>
                <a:cs typeface="Lato Semibold" panose="020F0502020204030203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F949A1F-7356-2615-4F8F-A056F50E2359}"/>
                </a:ext>
              </a:extLst>
            </p:cNvPr>
            <p:cNvSpPr txBox="1"/>
            <p:nvPr/>
          </p:nvSpPr>
          <p:spPr>
            <a:xfrm>
              <a:off x="6659443" y="5371206"/>
              <a:ext cx="44684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err="1">
                  <a:solidFill>
                    <a:schemeClr val="bg1"/>
                  </a:solidFill>
                  <a:latin typeface="Lato Semibold" panose="020F0502020204030203" pitchFamily="34" charset="0"/>
                  <a:ea typeface="Lato Semibold" panose="020F0502020204030203" pitchFamily="34" charset="0"/>
                  <a:cs typeface="Lato Semibold" panose="020F0502020204030203" pitchFamily="34" charset="0"/>
                </a:rPr>
                <a:t>VEKAdeck</a:t>
              </a:r>
              <a:r>
                <a:rPr lang="en-US" dirty="0">
                  <a:solidFill>
                    <a:schemeClr val="bg1"/>
                  </a:solidFill>
                  <a:latin typeface="Lato Semibold" panose="020F0502020204030203" pitchFamily="34" charset="0"/>
                  <a:ea typeface="Lato Semibold" panose="020F0502020204030203" pitchFamily="34" charset="0"/>
                  <a:cs typeface="Lato Semibold" panose="020F0502020204030203" pitchFamily="34" charset="0"/>
                </a:rPr>
                <a:t> complies with CCRR-0317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D9227B0-5D3F-363B-A4E7-5173952F8ED1}"/>
              </a:ext>
            </a:extLst>
          </p:cNvPr>
          <p:cNvSpPr/>
          <p:nvPr/>
        </p:nvSpPr>
        <p:spPr>
          <a:xfrm rot="16200000">
            <a:off x="10741713" y="1385719"/>
            <a:ext cx="2081746" cy="495108"/>
          </a:xfrm>
          <a:prstGeom prst="rect">
            <a:avLst/>
          </a:prstGeom>
          <a:solidFill>
            <a:srgbClr val="0069AA"/>
          </a:solidFill>
        </p:spPr>
        <p:txBody>
          <a:bodyPr wrap="square" lIns="0" tIns="108000" rIns="0" bIns="108000">
            <a:spAutoFit/>
          </a:bodyPr>
          <a:lstStyle/>
          <a:p>
            <a:pPr algn="ctr"/>
            <a:endParaRPr lang="en-EG" b="1" dirty="0">
              <a:solidFill>
                <a:srgbClr val="FFFFFF"/>
              </a:solidFill>
              <a:latin typeface="Montserrat SemiBold" pitchFamily="2" charset="77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11" name="Graphic 22">
            <a:extLst>
              <a:ext uri="{FF2B5EF4-FFF2-40B4-BE49-F238E27FC236}">
                <a16:creationId xmlns:a16="http://schemas.microsoft.com/office/drawing/2014/main" id="{84D79D9D-13B5-434E-2347-9BB0698F1014}"/>
              </a:ext>
            </a:extLst>
          </p:cNvPr>
          <p:cNvSpPr/>
          <p:nvPr/>
        </p:nvSpPr>
        <p:spPr>
          <a:xfrm rot="16200000">
            <a:off x="11025962" y="1558164"/>
            <a:ext cx="154363" cy="135215"/>
          </a:xfrm>
          <a:custGeom>
            <a:avLst/>
            <a:gdLst>
              <a:gd name="connsiteX0" fmla="*/ 220943 w 484458"/>
              <a:gd name="connsiteY0" fmla="*/ 12264 h 424361"/>
              <a:gd name="connsiteX1" fmla="*/ 3296 w 484458"/>
              <a:gd name="connsiteY1" fmla="*/ 387614 h 424361"/>
              <a:gd name="connsiteX2" fmla="*/ 12291 w 484458"/>
              <a:gd name="connsiteY2" fmla="*/ 421079 h 424361"/>
              <a:gd name="connsiteX3" fmla="*/ 24632 w 484458"/>
              <a:gd name="connsiteY3" fmla="*/ 424361 h 424361"/>
              <a:gd name="connsiteX4" fmla="*/ 459925 w 484458"/>
              <a:gd name="connsiteY4" fmla="*/ 424361 h 424361"/>
              <a:gd name="connsiteX5" fmla="*/ 484458 w 484458"/>
              <a:gd name="connsiteY5" fmla="*/ 399822 h 424361"/>
              <a:gd name="connsiteX6" fmla="*/ 481166 w 484458"/>
              <a:gd name="connsiteY6" fmla="*/ 387614 h 424361"/>
              <a:gd name="connsiteX7" fmla="*/ 263519 w 484458"/>
              <a:gd name="connsiteY7" fmla="*/ 12264 h 424361"/>
              <a:gd name="connsiteX8" fmla="*/ 229955 w 484458"/>
              <a:gd name="connsiteY8" fmla="*/ 3280 h 424361"/>
              <a:gd name="connsiteX9" fmla="*/ 220943 w 484458"/>
              <a:gd name="connsiteY9" fmla="*/ 12264 h 42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4458" h="424361">
                <a:moveTo>
                  <a:pt x="220943" y="12264"/>
                </a:moveTo>
                <a:lnTo>
                  <a:pt x="3296" y="387614"/>
                </a:lnTo>
                <a:cubicBezTo>
                  <a:pt x="-3490" y="399331"/>
                  <a:pt x="537" y="414314"/>
                  <a:pt x="12291" y="421079"/>
                </a:cubicBezTo>
                <a:cubicBezTo>
                  <a:pt x="16043" y="423238"/>
                  <a:pt x="20300" y="424370"/>
                  <a:pt x="24632" y="424361"/>
                </a:cubicBezTo>
                <a:lnTo>
                  <a:pt x="459925" y="424361"/>
                </a:lnTo>
                <a:cubicBezTo>
                  <a:pt x="473497" y="424338"/>
                  <a:pt x="484481" y="413352"/>
                  <a:pt x="484458" y="399822"/>
                </a:cubicBezTo>
                <a:cubicBezTo>
                  <a:pt x="484451" y="395536"/>
                  <a:pt x="483316" y="391326"/>
                  <a:pt x="481166" y="387614"/>
                </a:cubicBezTo>
                <a:lnTo>
                  <a:pt x="263519" y="12264"/>
                </a:lnTo>
                <a:cubicBezTo>
                  <a:pt x="256739" y="543"/>
                  <a:pt x="241712" y="-3479"/>
                  <a:pt x="229955" y="3280"/>
                </a:cubicBezTo>
                <a:cubicBezTo>
                  <a:pt x="226210" y="5432"/>
                  <a:pt x="223102" y="8531"/>
                  <a:pt x="220943" y="12264"/>
                </a:cubicBezTo>
                <a:close/>
              </a:path>
            </a:pathLst>
          </a:custGeom>
          <a:solidFill>
            <a:srgbClr val="0069A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EG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BD3669-08A2-18C3-653B-C0CA5BC75B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842927" y="1430475"/>
            <a:ext cx="1948911" cy="40559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25FC46B-77F3-1DEE-26DF-EE15B6C8B3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04553" y="5630993"/>
            <a:ext cx="1766198" cy="176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30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C706CA3-99E2-FCAB-FF2E-573EFCA7F4F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-1" y="0"/>
            <a:ext cx="12192000" cy="6858000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0D86A4B-576D-884B-9F4B-0F6F2DA947A3}"/>
              </a:ext>
            </a:extLst>
          </p:cNvPr>
          <p:cNvSpPr/>
          <p:nvPr/>
        </p:nvSpPr>
        <p:spPr>
          <a:xfrm>
            <a:off x="-1" y="4262091"/>
            <a:ext cx="12192000" cy="2595909"/>
          </a:xfrm>
          <a:prstGeom prst="rect">
            <a:avLst/>
          </a:prstGeom>
          <a:solidFill>
            <a:srgbClr val="DFDFD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DEBCBB-C2B6-334B-A4EF-F1D67C444A03}"/>
              </a:ext>
            </a:extLst>
          </p:cNvPr>
          <p:cNvSpPr/>
          <p:nvPr/>
        </p:nvSpPr>
        <p:spPr>
          <a:xfrm>
            <a:off x="0" y="0"/>
            <a:ext cx="4075844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708F47-B0FF-974E-B827-C224D93DE540}"/>
              </a:ext>
            </a:extLst>
          </p:cNvPr>
          <p:cNvSpPr/>
          <p:nvPr/>
        </p:nvSpPr>
        <p:spPr>
          <a:xfrm>
            <a:off x="6457726" y="4977076"/>
            <a:ext cx="1658432" cy="1692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en-US" sz="1100" spc="300" dirty="0">
                <a:solidFill>
                  <a:srgbClr val="FFFFFF"/>
                </a:solidFill>
                <a:latin typeface="Montserrat Medium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DURABLE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A4572A-4038-7440-A814-24D81F7CB77D}"/>
              </a:ext>
            </a:extLst>
          </p:cNvPr>
          <p:cNvSpPr/>
          <p:nvPr/>
        </p:nvSpPr>
        <p:spPr>
          <a:xfrm>
            <a:off x="9774590" y="4977076"/>
            <a:ext cx="1830035" cy="1692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en-US" sz="1100" spc="150" dirty="0">
                <a:solidFill>
                  <a:srgbClr val="FFFFFF"/>
                </a:solidFill>
                <a:latin typeface="Montserrat Medium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LOW-MAINTENANCE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C37363-03AF-6A4C-ABC0-3212CE626950}"/>
              </a:ext>
            </a:extLst>
          </p:cNvPr>
          <p:cNvSpPr/>
          <p:nvPr/>
        </p:nvSpPr>
        <p:spPr>
          <a:xfrm>
            <a:off x="8116158" y="4977076"/>
            <a:ext cx="1658432" cy="1692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en-US" sz="1100" spc="300" dirty="0">
                <a:solidFill>
                  <a:srgbClr val="FFFFFF"/>
                </a:solidFill>
                <a:latin typeface="Montserrat Medium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STYLISH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3B3710-9F56-F630-653D-B6C1F3256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1303" y="5332826"/>
            <a:ext cx="5113322" cy="1064148"/>
          </a:xfrm>
          <a:prstGeom prst="rect">
            <a:avLst/>
          </a:prstGeom>
        </p:spPr>
      </p:pic>
      <p:pic>
        <p:nvPicPr>
          <p:cNvPr id="7" name="Picture 6" descr="A blue and white logo&#10;&#10;Description automatically generated">
            <a:extLst>
              <a:ext uri="{FF2B5EF4-FFF2-40B4-BE49-F238E27FC236}">
                <a16:creationId xmlns:a16="http://schemas.microsoft.com/office/drawing/2014/main" id="{3E238707-5511-3818-268C-6795ACD67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373" y="274376"/>
            <a:ext cx="1229851" cy="13416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C28E14-C33A-EBD8-0B14-18DDAF142DF7}"/>
              </a:ext>
            </a:extLst>
          </p:cNvPr>
          <p:cNvSpPr txBox="1"/>
          <p:nvPr/>
        </p:nvSpPr>
        <p:spPr>
          <a:xfrm>
            <a:off x="228563" y="1318167"/>
            <a:ext cx="3618717" cy="536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b="1" dirty="0"/>
          </a:p>
          <a:p>
            <a:pPr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latin typeface="+mj-lt"/>
              </a:rPr>
              <a:t>Advantages of VEKAdeck:</a:t>
            </a:r>
          </a:p>
          <a:p>
            <a:pPr marL="285750" indent="-285750">
              <a:lnSpc>
                <a:spcPts val="2080"/>
              </a:lnSpc>
              <a:buFont typeface="Wingdings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100% recyclable, superior mold resistance, and lighter weight.</a:t>
            </a:r>
          </a:p>
          <a:p>
            <a:pPr marL="285750" indent="-285750">
              <a:lnSpc>
                <a:spcPts val="2080"/>
              </a:lnSpc>
              <a:buFont typeface="Wingdings" pitchFamily="2" charset="2"/>
              <a:buChar char="ü"/>
            </a:pPr>
            <a:endParaRPr lang="en-US" sz="14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latin typeface="+mj-lt"/>
              </a:rPr>
              <a:t>Key Features of VEKAdeck PVC Decking:</a:t>
            </a:r>
          </a:p>
          <a:p>
            <a:pPr marL="285750" indent="-285750">
              <a:lnSpc>
                <a:spcPts val="2080"/>
              </a:lnSpc>
              <a:buFont typeface="Wingdings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 Versatile colors, durability (30-50 years), mold resistance, and low maintenance.</a:t>
            </a:r>
          </a:p>
          <a:p>
            <a:pPr marL="285750" indent="-285750">
              <a:lnSpc>
                <a:spcPts val="2080"/>
              </a:lnSpc>
              <a:buFont typeface="Wingdings" pitchFamily="2" charset="2"/>
              <a:buChar char="ü"/>
            </a:pPr>
            <a:endParaRPr lang="en-US" sz="14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latin typeface="+mj-lt"/>
              </a:rPr>
              <a:t>PVC vs. Composite Decking:</a:t>
            </a:r>
          </a:p>
          <a:p>
            <a:pPr marL="285750" indent="-285750">
              <a:lnSpc>
                <a:spcPts val="2080"/>
              </a:lnSpc>
              <a:buFont typeface="Wingdings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PVC: 100% vinyl, longer lifespan,</a:t>
            </a:r>
            <a:br>
              <a:rPr lang="en-US" sz="1400" dirty="0">
                <a:solidFill>
                  <a:schemeClr val="bg1"/>
                </a:solidFill>
                <a:latin typeface="+mj-lt"/>
              </a:rPr>
            </a:br>
            <a:r>
              <a:rPr lang="en-US" sz="1400" dirty="0">
                <a:solidFill>
                  <a:schemeClr val="bg1"/>
                </a:solidFill>
                <a:latin typeface="+mj-lt"/>
              </a:rPr>
              <a:t>and low maintenance</a:t>
            </a:r>
          </a:p>
          <a:p>
            <a:pPr marL="285750" indent="-285750">
              <a:lnSpc>
                <a:spcPts val="2080"/>
              </a:lnSpc>
              <a:buFont typeface="Wingdings" pitchFamily="2" charset="2"/>
              <a:buChar char="ü"/>
            </a:pPr>
            <a:endParaRPr lang="en-US" sz="14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latin typeface="+mj-lt"/>
              </a:rPr>
              <a:t>Benefits of PVC Decking:</a:t>
            </a:r>
          </a:p>
          <a:p>
            <a:pPr marL="285750" indent="-285750">
              <a:lnSpc>
                <a:spcPts val="2080"/>
              </a:lnSpc>
              <a:buFont typeface="Wingdings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Lightweight, resistant to water/mold/mildew/rot, customizable colors, recyclable, and superior lifespan/maintenance compared to wood.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29A32F6D-393D-F990-3E15-CDCE99D0EF4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3811" y="-80593"/>
            <a:ext cx="6367346" cy="6858000"/>
          </a:xfr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425012B-C1C6-AA4C-B056-2E0C45676D0A}"/>
              </a:ext>
            </a:extLst>
          </p:cNvPr>
          <p:cNvGrpSpPr/>
          <p:nvPr/>
        </p:nvGrpSpPr>
        <p:grpSpPr>
          <a:xfrm rot="16200000">
            <a:off x="4852364" y="3039572"/>
            <a:ext cx="2081746" cy="947972"/>
            <a:chOff x="8268840" y="5999354"/>
            <a:chExt cx="2081746" cy="947972"/>
          </a:xfrm>
          <a:solidFill>
            <a:srgbClr val="0069AA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B07183A-FC37-F845-96FC-00922CF94E22}"/>
                </a:ext>
              </a:extLst>
            </p:cNvPr>
            <p:cNvSpPr/>
            <p:nvPr/>
          </p:nvSpPr>
          <p:spPr>
            <a:xfrm>
              <a:off x="8268840" y="6452218"/>
              <a:ext cx="2081746" cy="495108"/>
            </a:xfrm>
            <a:prstGeom prst="rect">
              <a:avLst/>
            </a:prstGeom>
            <a:grpFill/>
          </p:spPr>
          <p:txBody>
            <a:bodyPr wrap="square" lIns="0" tIns="108000" rIns="0" bIns="108000">
              <a:spAutoFit/>
            </a:bodyPr>
            <a:lstStyle/>
            <a:p>
              <a:pPr algn="ctr"/>
              <a:endParaRPr lang="en-EG" b="1" dirty="0">
                <a:solidFill>
                  <a:srgbClr val="FFFFFF"/>
                </a:solidFill>
                <a:latin typeface="Montserrat SemiBold" pitchFamily="2" charset="77"/>
                <a:ea typeface="Open Sans Semibold" panose="020B0606030504020204" pitchFamily="34" charset="0"/>
                <a:cs typeface="Open Sans Semibold" panose="020B0606030504020204" pitchFamily="34" charset="0"/>
              </a:endParaRPr>
            </a:p>
          </p:txBody>
        </p:sp>
        <p:sp>
          <p:nvSpPr>
            <p:cNvPr id="9" name="Graphic 22">
              <a:extLst>
                <a:ext uri="{FF2B5EF4-FFF2-40B4-BE49-F238E27FC236}">
                  <a16:creationId xmlns:a16="http://schemas.microsoft.com/office/drawing/2014/main" id="{7A2D231D-FF75-564E-8A1A-CDDBA92D9F07}"/>
                </a:ext>
              </a:extLst>
            </p:cNvPr>
            <p:cNvSpPr/>
            <p:nvPr/>
          </p:nvSpPr>
          <p:spPr>
            <a:xfrm>
              <a:off x="9320500" y="5999354"/>
              <a:ext cx="154363" cy="135215"/>
            </a:xfrm>
            <a:custGeom>
              <a:avLst/>
              <a:gdLst>
                <a:gd name="connsiteX0" fmla="*/ 220943 w 484458"/>
                <a:gd name="connsiteY0" fmla="*/ 12264 h 424361"/>
                <a:gd name="connsiteX1" fmla="*/ 3296 w 484458"/>
                <a:gd name="connsiteY1" fmla="*/ 387614 h 424361"/>
                <a:gd name="connsiteX2" fmla="*/ 12291 w 484458"/>
                <a:gd name="connsiteY2" fmla="*/ 421079 h 424361"/>
                <a:gd name="connsiteX3" fmla="*/ 24632 w 484458"/>
                <a:gd name="connsiteY3" fmla="*/ 424361 h 424361"/>
                <a:gd name="connsiteX4" fmla="*/ 459925 w 484458"/>
                <a:gd name="connsiteY4" fmla="*/ 424361 h 424361"/>
                <a:gd name="connsiteX5" fmla="*/ 484458 w 484458"/>
                <a:gd name="connsiteY5" fmla="*/ 399822 h 424361"/>
                <a:gd name="connsiteX6" fmla="*/ 481166 w 484458"/>
                <a:gd name="connsiteY6" fmla="*/ 387614 h 424361"/>
                <a:gd name="connsiteX7" fmla="*/ 263519 w 484458"/>
                <a:gd name="connsiteY7" fmla="*/ 12264 h 424361"/>
                <a:gd name="connsiteX8" fmla="*/ 229955 w 484458"/>
                <a:gd name="connsiteY8" fmla="*/ 3280 h 424361"/>
                <a:gd name="connsiteX9" fmla="*/ 220943 w 484458"/>
                <a:gd name="connsiteY9" fmla="*/ 12264 h 4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4458" h="424361">
                  <a:moveTo>
                    <a:pt x="220943" y="12264"/>
                  </a:moveTo>
                  <a:lnTo>
                    <a:pt x="3296" y="387614"/>
                  </a:lnTo>
                  <a:cubicBezTo>
                    <a:pt x="-3490" y="399331"/>
                    <a:pt x="537" y="414314"/>
                    <a:pt x="12291" y="421079"/>
                  </a:cubicBezTo>
                  <a:cubicBezTo>
                    <a:pt x="16043" y="423238"/>
                    <a:pt x="20300" y="424370"/>
                    <a:pt x="24632" y="424361"/>
                  </a:cubicBezTo>
                  <a:lnTo>
                    <a:pt x="459925" y="424361"/>
                  </a:lnTo>
                  <a:cubicBezTo>
                    <a:pt x="473497" y="424338"/>
                    <a:pt x="484481" y="413352"/>
                    <a:pt x="484458" y="399822"/>
                  </a:cubicBezTo>
                  <a:cubicBezTo>
                    <a:pt x="484451" y="395536"/>
                    <a:pt x="483316" y="391326"/>
                    <a:pt x="481166" y="387614"/>
                  </a:cubicBezTo>
                  <a:lnTo>
                    <a:pt x="263519" y="12264"/>
                  </a:lnTo>
                  <a:cubicBezTo>
                    <a:pt x="256739" y="543"/>
                    <a:pt x="241712" y="-3479"/>
                    <a:pt x="229955" y="3280"/>
                  </a:cubicBezTo>
                  <a:cubicBezTo>
                    <a:pt x="226210" y="5432"/>
                    <a:pt x="223102" y="8531"/>
                    <a:pt x="220943" y="122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EG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FD132C3-6991-E543-BB44-83F5ABA5BE5A}"/>
              </a:ext>
            </a:extLst>
          </p:cNvPr>
          <p:cNvSpPr/>
          <p:nvPr/>
        </p:nvSpPr>
        <p:spPr>
          <a:xfrm>
            <a:off x="6367222" y="1521103"/>
            <a:ext cx="447542" cy="454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G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9670BE-745E-5B47-B5CB-23DA9B4B4B4B}"/>
              </a:ext>
            </a:extLst>
          </p:cNvPr>
          <p:cNvSpPr txBox="1"/>
          <p:nvPr/>
        </p:nvSpPr>
        <p:spPr>
          <a:xfrm>
            <a:off x="6954596" y="1857392"/>
            <a:ext cx="259281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Innovative, Eco-Friendly, Versatile</a:t>
            </a:r>
            <a:endParaRPr lang="en-EG" sz="11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CD5BB6-E0F8-4844-B9F2-4AFC4427DEC2}"/>
              </a:ext>
            </a:extLst>
          </p:cNvPr>
          <p:cNvSpPr txBox="1"/>
          <p:nvPr/>
        </p:nvSpPr>
        <p:spPr>
          <a:xfrm>
            <a:off x="6954598" y="3188740"/>
            <a:ext cx="4650027" cy="10901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800" dirty="0">
                <a:effectLst/>
                <a:latin typeface="Montserra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Precision-Crafted PVC Deck Profiles</a:t>
            </a:r>
            <a:r>
              <a:rPr lang="en-US" sz="2000" dirty="0">
                <a:effectLst/>
                <a:latin typeface="Montserrat" pitchFamily="2" charset="77"/>
              </a:rPr>
              <a:t> </a:t>
            </a:r>
            <a:r>
              <a:rPr lang="en-US" sz="1200" dirty="0">
                <a:solidFill>
                  <a:schemeClr val="tx2"/>
                </a:solidFill>
                <a:latin typeface="Montserrat Light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VEKAdeck is the premier choice for outdoor spaces, </a:t>
            </a:r>
            <a:r>
              <a:rPr lang="en-US" sz="1200" dirty="0">
                <a:solidFill>
                  <a:srgbClr val="374151"/>
                </a:solidFill>
                <a:effectLst/>
                <a:latin typeface="Montserrat Light" pitchFamily="2" charset="77"/>
                <a:ea typeface="Times New Roman" panose="02020603050405020304" pitchFamily="18" charset="0"/>
              </a:rPr>
              <a:t>providing durability, realistic wood looks, low maintenance, and environmental sustainability. </a:t>
            </a:r>
          </a:p>
        </p:txBody>
      </p:sp>
      <p:sp>
        <p:nvSpPr>
          <p:cNvPr id="13" name="Graphic 31">
            <a:extLst>
              <a:ext uri="{FF2B5EF4-FFF2-40B4-BE49-F238E27FC236}">
                <a16:creationId xmlns:a16="http://schemas.microsoft.com/office/drawing/2014/main" id="{C6DF51FC-F9CD-D04A-99DE-B9085A31A29D}"/>
              </a:ext>
            </a:extLst>
          </p:cNvPr>
          <p:cNvSpPr>
            <a:spLocks noChangeAspect="1"/>
          </p:cNvSpPr>
          <p:nvPr/>
        </p:nvSpPr>
        <p:spPr>
          <a:xfrm>
            <a:off x="6954598" y="2642196"/>
            <a:ext cx="598668" cy="374209"/>
          </a:xfrm>
          <a:custGeom>
            <a:avLst/>
            <a:gdLst>
              <a:gd name="connsiteX0" fmla="*/ 0 w 796828"/>
              <a:gd name="connsiteY0" fmla="*/ 350271 h 498072"/>
              <a:gd name="connsiteX1" fmla="*/ 0 w 796828"/>
              <a:gd name="connsiteY1" fmla="*/ 38916 h 498072"/>
              <a:gd name="connsiteX2" fmla="*/ 39063 w 796828"/>
              <a:gd name="connsiteY2" fmla="*/ 0 h 498072"/>
              <a:gd name="connsiteX3" fmla="*/ 70309 w 796828"/>
              <a:gd name="connsiteY3" fmla="*/ 0 h 498072"/>
              <a:gd name="connsiteX4" fmla="*/ 109372 w 796828"/>
              <a:gd name="connsiteY4" fmla="*/ 38916 h 498072"/>
              <a:gd name="connsiteX5" fmla="*/ 109372 w 796828"/>
              <a:gd name="connsiteY5" fmla="*/ 350271 h 498072"/>
              <a:gd name="connsiteX6" fmla="*/ 742154 w 796828"/>
              <a:gd name="connsiteY6" fmla="*/ 350271 h 498072"/>
              <a:gd name="connsiteX7" fmla="*/ 781193 w 796828"/>
              <a:gd name="connsiteY7" fmla="*/ 311380 h 498072"/>
              <a:gd name="connsiteX8" fmla="*/ 781193 w 796828"/>
              <a:gd name="connsiteY8" fmla="*/ 311355 h 498072"/>
              <a:gd name="connsiteX9" fmla="*/ 781193 w 796828"/>
              <a:gd name="connsiteY9" fmla="*/ 295778 h 498072"/>
              <a:gd name="connsiteX10" fmla="*/ 742179 w 796828"/>
              <a:gd name="connsiteY10" fmla="*/ 256862 h 498072"/>
              <a:gd name="connsiteX11" fmla="*/ 742154 w 796828"/>
              <a:gd name="connsiteY11" fmla="*/ 256862 h 498072"/>
              <a:gd name="connsiteX12" fmla="*/ 109372 w 796828"/>
              <a:gd name="connsiteY12" fmla="*/ 256862 h 498072"/>
              <a:gd name="connsiteX13" fmla="*/ 796828 w 796828"/>
              <a:gd name="connsiteY13" fmla="*/ 350271 h 498072"/>
              <a:gd name="connsiteX14" fmla="*/ 0 w 796828"/>
              <a:gd name="connsiteY14" fmla="*/ 350271 h 498072"/>
              <a:gd name="connsiteX15" fmla="*/ 0 w 796828"/>
              <a:gd name="connsiteY15" fmla="*/ 412527 h 498072"/>
              <a:gd name="connsiteX16" fmla="*/ 796803 w 796828"/>
              <a:gd name="connsiteY16" fmla="*/ 412527 h 498072"/>
              <a:gd name="connsiteX17" fmla="*/ 257783 w 796828"/>
              <a:gd name="connsiteY17" fmla="*/ 256812 h 498072"/>
              <a:gd name="connsiteX18" fmla="*/ 257783 w 796828"/>
              <a:gd name="connsiteY18" fmla="*/ 194556 h 498072"/>
              <a:gd name="connsiteX19" fmla="*/ 218795 w 796828"/>
              <a:gd name="connsiteY19" fmla="*/ 155565 h 498072"/>
              <a:gd name="connsiteX20" fmla="*/ 109372 w 796828"/>
              <a:gd name="connsiteY20" fmla="*/ 155565 h 498072"/>
              <a:gd name="connsiteX21" fmla="*/ 742154 w 796828"/>
              <a:gd name="connsiteY21" fmla="*/ 256737 h 498072"/>
              <a:gd name="connsiteX22" fmla="*/ 742154 w 796828"/>
              <a:gd name="connsiteY22" fmla="*/ 194556 h 498072"/>
              <a:gd name="connsiteX23" fmla="*/ 703166 w 796828"/>
              <a:gd name="connsiteY23" fmla="*/ 155565 h 498072"/>
              <a:gd name="connsiteX24" fmla="*/ 703091 w 796828"/>
              <a:gd name="connsiteY24" fmla="*/ 155565 h 498072"/>
              <a:gd name="connsiteX25" fmla="*/ 296847 w 796828"/>
              <a:gd name="connsiteY25" fmla="*/ 155565 h 498072"/>
              <a:gd name="connsiteX26" fmla="*/ 257783 w 796828"/>
              <a:gd name="connsiteY26" fmla="*/ 194481 h 498072"/>
              <a:gd name="connsiteX27" fmla="*/ 257783 w 796828"/>
              <a:gd name="connsiteY27" fmla="*/ 256737 h 498072"/>
              <a:gd name="connsiteX28" fmla="*/ 0 w 796828"/>
              <a:gd name="connsiteY28" fmla="*/ 412477 h 498072"/>
              <a:gd name="connsiteX29" fmla="*/ 0 w 796828"/>
              <a:gd name="connsiteY29" fmla="*/ 498073 h 498072"/>
              <a:gd name="connsiteX30" fmla="*/ 54674 w 796828"/>
              <a:gd name="connsiteY30" fmla="*/ 498073 h 498072"/>
              <a:gd name="connsiteX31" fmla="*/ 109372 w 796828"/>
              <a:gd name="connsiteY31" fmla="*/ 412477 h 498072"/>
              <a:gd name="connsiteX32" fmla="*/ 687456 w 796828"/>
              <a:gd name="connsiteY32" fmla="*/ 412477 h 498072"/>
              <a:gd name="connsiteX33" fmla="*/ 742154 w 796828"/>
              <a:gd name="connsiteY33" fmla="*/ 498073 h 498072"/>
              <a:gd name="connsiteX34" fmla="*/ 796828 w 796828"/>
              <a:gd name="connsiteY34" fmla="*/ 498073 h 498072"/>
              <a:gd name="connsiteX35" fmla="*/ 796828 w 796828"/>
              <a:gd name="connsiteY35" fmla="*/ 412477 h 49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96828" h="498072">
                <a:moveTo>
                  <a:pt x="0" y="350271"/>
                </a:moveTo>
                <a:lnTo>
                  <a:pt x="0" y="38916"/>
                </a:lnTo>
                <a:cubicBezTo>
                  <a:pt x="0" y="17423"/>
                  <a:pt x="17489" y="0"/>
                  <a:pt x="39063" y="0"/>
                </a:cubicBezTo>
                <a:lnTo>
                  <a:pt x="70309" y="0"/>
                </a:lnTo>
                <a:cubicBezTo>
                  <a:pt x="91883" y="0"/>
                  <a:pt x="109372" y="17423"/>
                  <a:pt x="109372" y="38916"/>
                </a:cubicBezTo>
                <a:lnTo>
                  <a:pt x="109372" y="350271"/>
                </a:lnTo>
                <a:moveTo>
                  <a:pt x="742154" y="350271"/>
                </a:moveTo>
                <a:cubicBezTo>
                  <a:pt x="763715" y="350271"/>
                  <a:pt x="781193" y="332859"/>
                  <a:pt x="781193" y="311380"/>
                </a:cubicBezTo>
                <a:cubicBezTo>
                  <a:pt x="781193" y="311371"/>
                  <a:pt x="781193" y="311363"/>
                  <a:pt x="781193" y="311355"/>
                </a:cubicBezTo>
                <a:lnTo>
                  <a:pt x="781193" y="295778"/>
                </a:lnTo>
                <a:cubicBezTo>
                  <a:pt x="781207" y="274299"/>
                  <a:pt x="763740" y="256876"/>
                  <a:pt x="742179" y="256862"/>
                </a:cubicBezTo>
                <a:cubicBezTo>
                  <a:pt x="742171" y="256862"/>
                  <a:pt x="742163" y="256862"/>
                  <a:pt x="742154" y="256862"/>
                </a:cubicBezTo>
                <a:lnTo>
                  <a:pt x="109372" y="256862"/>
                </a:lnTo>
                <a:moveTo>
                  <a:pt x="796828" y="350271"/>
                </a:moveTo>
                <a:lnTo>
                  <a:pt x="0" y="350271"/>
                </a:lnTo>
                <a:lnTo>
                  <a:pt x="0" y="412527"/>
                </a:lnTo>
                <a:lnTo>
                  <a:pt x="796803" y="412527"/>
                </a:lnTo>
                <a:close/>
                <a:moveTo>
                  <a:pt x="257783" y="256812"/>
                </a:moveTo>
                <a:lnTo>
                  <a:pt x="257783" y="194556"/>
                </a:lnTo>
                <a:cubicBezTo>
                  <a:pt x="257825" y="173063"/>
                  <a:pt x="240369" y="155606"/>
                  <a:pt x="218795" y="155565"/>
                </a:cubicBezTo>
                <a:lnTo>
                  <a:pt x="109372" y="155565"/>
                </a:lnTo>
                <a:moveTo>
                  <a:pt x="742154" y="256737"/>
                </a:moveTo>
                <a:lnTo>
                  <a:pt x="742154" y="194556"/>
                </a:lnTo>
                <a:cubicBezTo>
                  <a:pt x="742196" y="173063"/>
                  <a:pt x="724740" y="155606"/>
                  <a:pt x="703166" y="155565"/>
                </a:cubicBezTo>
                <a:cubicBezTo>
                  <a:pt x="703141" y="155565"/>
                  <a:pt x="703116" y="155565"/>
                  <a:pt x="703091" y="155565"/>
                </a:cubicBezTo>
                <a:lnTo>
                  <a:pt x="296847" y="155565"/>
                </a:lnTo>
                <a:cubicBezTo>
                  <a:pt x="275273" y="155565"/>
                  <a:pt x="257783" y="172988"/>
                  <a:pt x="257783" y="194481"/>
                </a:cubicBezTo>
                <a:lnTo>
                  <a:pt x="257783" y="256737"/>
                </a:lnTo>
                <a:moveTo>
                  <a:pt x="0" y="412477"/>
                </a:moveTo>
                <a:lnTo>
                  <a:pt x="0" y="498073"/>
                </a:lnTo>
                <a:lnTo>
                  <a:pt x="54674" y="498073"/>
                </a:lnTo>
                <a:lnTo>
                  <a:pt x="109372" y="412477"/>
                </a:lnTo>
                <a:moveTo>
                  <a:pt x="687456" y="412477"/>
                </a:moveTo>
                <a:lnTo>
                  <a:pt x="742154" y="498073"/>
                </a:lnTo>
                <a:lnTo>
                  <a:pt x="796828" y="498073"/>
                </a:lnTo>
                <a:lnTo>
                  <a:pt x="796828" y="412477"/>
                </a:lnTo>
              </a:path>
            </a:pathLst>
          </a:custGeom>
          <a:noFill/>
          <a:ln w="23422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n-EG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C7A8A5F-FE8B-057A-D504-0332334C6BE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145214" y="3299973"/>
            <a:ext cx="1948911" cy="4055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6AD71F-2C8F-AA1F-9B11-F8E062CF21C2}"/>
              </a:ext>
            </a:extLst>
          </p:cNvPr>
          <p:cNvSpPr txBox="1"/>
          <p:nvPr/>
        </p:nvSpPr>
        <p:spPr>
          <a:xfrm>
            <a:off x="6906467" y="4524836"/>
            <a:ext cx="2814437" cy="1730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indent="-1714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Versatile Color Options</a:t>
            </a:r>
          </a:p>
          <a:p>
            <a:pPr marL="171450" marR="0" indent="-1714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Durable &amp; Long-lasting </a:t>
            </a:r>
          </a:p>
          <a:p>
            <a:pPr marL="171450" marR="0" indent="-1714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Weather Resistant</a:t>
            </a:r>
          </a:p>
          <a:p>
            <a:pPr marL="171450" indent="-171450">
              <a:lnSpc>
                <a:spcPct val="200000"/>
              </a:lnSpc>
              <a:buFont typeface="Wingdings" pitchFamily="2" charset="2"/>
              <a:buChar char="ü"/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Lighter than Wood or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omposites</a:t>
            </a:r>
          </a:p>
          <a:p>
            <a:pPr marL="171450" indent="-171450">
              <a:lnSpc>
                <a:spcPct val="200000"/>
              </a:lnSpc>
              <a:buFont typeface="Wingdings" pitchFamily="2" charset="2"/>
              <a:buChar char="ü"/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Superior Color Retention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Montserrat Ligh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8679C3-EC2F-4FE7-1A4A-279FA14A41CB}"/>
              </a:ext>
            </a:extLst>
          </p:cNvPr>
          <p:cNvSpPr txBox="1"/>
          <p:nvPr/>
        </p:nvSpPr>
        <p:spPr>
          <a:xfrm>
            <a:off x="6954595" y="1303407"/>
            <a:ext cx="361316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65000"/>
                  </a:schemeClr>
                </a:solidFill>
                <a:latin typeface="Montserrat SemiBold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About</a:t>
            </a:r>
            <a:r>
              <a:rPr lang="en-US" sz="3200" b="1" dirty="0">
                <a:latin typeface="Montserrat SemiBold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 </a:t>
            </a:r>
            <a:r>
              <a:rPr lang="en-US" sz="3200" b="1" dirty="0">
                <a:solidFill>
                  <a:schemeClr val="accent1"/>
                </a:solidFill>
                <a:latin typeface="Montserrat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VEKAdeck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025A77-7672-274D-7FEC-7EC8A77A72AA}"/>
              </a:ext>
            </a:extLst>
          </p:cNvPr>
          <p:cNvSpPr txBox="1"/>
          <p:nvPr/>
        </p:nvSpPr>
        <p:spPr>
          <a:xfrm>
            <a:off x="9571581" y="4524836"/>
            <a:ext cx="2814437" cy="1730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indent="-1714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100% Recyclable</a:t>
            </a:r>
          </a:p>
          <a:p>
            <a:pPr marL="171450" marR="0" indent="-1714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Mold and Mildew-Resistant</a:t>
            </a:r>
          </a:p>
          <a:p>
            <a:pPr marL="171450" marR="0" indent="-1714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Low Maintenance</a:t>
            </a:r>
          </a:p>
          <a:p>
            <a:pPr marL="171450" indent="-171450">
              <a:lnSpc>
                <a:spcPct val="200000"/>
              </a:lnSpc>
              <a:buFont typeface="Wingdings" pitchFamily="2" charset="2"/>
              <a:buChar char="ü"/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Fire-Resistant</a:t>
            </a:r>
          </a:p>
          <a:p>
            <a:pPr marL="171450" indent="-171450">
              <a:lnSpc>
                <a:spcPct val="200000"/>
              </a:lnSpc>
              <a:buFont typeface="Wingdings" pitchFamily="2" charset="2"/>
              <a:buChar char="ü"/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Slip Resistant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Montserrat Ligh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61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C43D2AC-EEC1-864D-A53E-06F83A9F59C7}"/>
              </a:ext>
            </a:extLst>
          </p:cNvPr>
          <p:cNvSpPr/>
          <p:nvPr/>
        </p:nvSpPr>
        <p:spPr>
          <a:xfrm flipH="1">
            <a:off x="0" y="0"/>
            <a:ext cx="4943707" cy="3429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G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36BC58-B848-0D46-B2F7-8EA2E306C1C4}"/>
              </a:ext>
            </a:extLst>
          </p:cNvPr>
          <p:cNvSpPr/>
          <p:nvPr/>
        </p:nvSpPr>
        <p:spPr>
          <a:xfrm>
            <a:off x="0" y="4180668"/>
            <a:ext cx="447542" cy="454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G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7A08C2-F4E6-9946-9115-6D61C75F3B3A}"/>
              </a:ext>
            </a:extLst>
          </p:cNvPr>
          <p:cNvSpPr txBox="1"/>
          <p:nvPr/>
        </p:nvSpPr>
        <p:spPr>
          <a:xfrm>
            <a:off x="587375" y="3953819"/>
            <a:ext cx="937842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69AA"/>
                </a:solidFill>
                <a:effectLst/>
                <a:latin typeface="Montserrat" pitchFamily="2" charset="77"/>
              </a:rPr>
              <a:t>PVC </a:t>
            </a:r>
            <a:r>
              <a:rPr lang="en-US" sz="3200" b="1" dirty="0">
                <a:solidFill>
                  <a:schemeClr val="bg1">
                    <a:lumMod val="65000"/>
                  </a:schemeClr>
                </a:solidFill>
                <a:effectLst/>
                <a:latin typeface="Montserrat" pitchFamily="2" charset="77"/>
              </a:rPr>
              <a:t>vs Composite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0F622C-5B16-134D-ABC5-EAD0140A63E4}"/>
              </a:ext>
            </a:extLst>
          </p:cNvPr>
          <p:cNvSpPr txBox="1"/>
          <p:nvPr/>
        </p:nvSpPr>
        <p:spPr>
          <a:xfrm>
            <a:off x="587375" y="3741223"/>
            <a:ext cx="296605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Longevity and Wear Resistance</a:t>
            </a:r>
            <a:endParaRPr lang="en-EG" sz="11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04001320-D99F-8B23-E571-AAFA3C214DB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3707" y="0"/>
            <a:ext cx="7248293" cy="3445951"/>
          </a:xfrm>
        </p:spPr>
      </p:pic>
      <p:pic>
        <p:nvPicPr>
          <p:cNvPr id="16" name="Picture Placeholder 15" descr="Wet wood deck with water droplets on it&#10;&#10;Description automatically generated">
            <a:extLst>
              <a:ext uri="{FF2B5EF4-FFF2-40B4-BE49-F238E27FC236}">
                <a16:creationId xmlns:a16="http://schemas.microsoft.com/office/drawing/2014/main" id="{D8AC016F-4D24-6507-E28D-116BF9C5B3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2225"/>
            <a:ext cx="4943475" cy="3429000"/>
          </a:xfr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71238C1-8E93-1A7F-29FC-3B7E75D1C5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505113"/>
              </p:ext>
            </p:extLst>
          </p:nvPr>
        </p:nvGraphicFramePr>
        <p:xfrm>
          <a:off x="587375" y="4510389"/>
          <a:ext cx="606786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3930">
                  <a:extLst>
                    <a:ext uri="{9D8B030D-6E8A-4147-A177-3AD203B41FA5}">
                      <a16:colId xmlns:a16="http://schemas.microsoft.com/office/drawing/2014/main" val="3461022927"/>
                    </a:ext>
                  </a:extLst>
                </a:gridCol>
                <a:gridCol w="3033930">
                  <a:extLst>
                    <a:ext uri="{9D8B030D-6E8A-4147-A177-3AD203B41FA5}">
                      <a16:colId xmlns:a16="http://schemas.microsoft.com/office/drawing/2014/main" val="450760633"/>
                    </a:ext>
                  </a:extLst>
                </a:gridCol>
              </a:tblGrid>
              <a:tr h="3342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PVC DECKING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COMPOSITE DECKING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43764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effectLst/>
                          <a:latin typeface="Montserrat Light" pitchFamily="2" charset="77"/>
                        </a:rPr>
                        <a:t> Fully </a:t>
                      </a:r>
                      <a:r>
                        <a:rPr lang="en-US" sz="1400" b="1" i="0" dirty="0">
                          <a:effectLst/>
                          <a:latin typeface="Montserrat Semi Bold" pitchFamily="2" charset="77"/>
                        </a:rPr>
                        <a:t>synthetic</a:t>
                      </a: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effectLst/>
                          <a:latin typeface="Montserrat Light" pitchFamily="2" charset="77"/>
                        </a:rPr>
                        <a:t> Semi-synthetic</a:t>
                      </a:r>
                    </a:p>
                  </a:txBody>
                  <a:tcPr marL="38100" marR="38100" marT="38100" marB="38100" anchor="ctr"/>
                </a:tc>
                <a:extLst>
                  <a:ext uri="{0D108BD9-81ED-4DB2-BD59-A6C34878D82A}">
                    <a16:rowId xmlns:a16="http://schemas.microsoft.com/office/drawing/2014/main" val="396637559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effectLst/>
                          <a:latin typeface="Montserrat Light" pitchFamily="2" charset="77"/>
                        </a:rPr>
                        <a:t> Most</a:t>
                      </a:r>
                      <a:r>
                        <a:rPr lang="en-US" sz="1400" b="1" i="0" dirty="0">
                          <a:effectLst/>
                          <a:latin typeface="Montserrat Semi Bold" pitchFamily="2" charset="77"/>
                        </a:rPr>
                        <a:t> realistic </a:t>
                      </a:r>
                      <a:r>
                        <a:rPr lang="en-US" sz="1400" b="0" i="0" dirty="0">
                          <a:effectLst/>
                          <a:latin typeface="Montserrat Light" pitchFamily="2" charset="77"/>
                        </a:rPr>
                        <a:t>woodgrain   </a:t>
                      </a:r>
                    </a:p>
                    <a:p>
                      <a:r>
                        <a:rPr lang="en-US" sz="1400" b="0" i="0" dirty="0">
                          <a:effectLst/>
                          <a:latin typeface="Montserrat Light" pitchFamily="2" charset="77"/>
                        </a:rPr>
                        <a:t> character</a:t>
                      </a: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effectLst/>
                          <a:latin typeface="Montserrat Light" pitchFamily="2" charset="77"/>
                        </a:rPr>
                        <a:t> Wood-inspired looks</a:t>
                      </a:r>
                    </a:p>
                  </a:txBody>
                  <a:tcPr marL="38100" marR="38100" marT="38100" marB="38100" anchor="ctr"/>
                </a:tc>
                <a:extLst>
                  <a:ext uri="{0D108BD9-81ED-4DB2-BD59-A6C34878D82A}">
                    <a16:rowId xmlns:a16="http://schemas.microsoft.com/office/drawing/2014/main" val="90432343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effectLst/>
                          <a:latin typeface="Montserrat Light" pitchFamily="2" charset="77"/>
                        </a:rPr>
                        <a:t> Most</a:t>
                      </a:r>
                      <a:r>
                        <a:rPr lang="en-US" sz="1400" b="1" i="0" dirty="0">
                          <a:effectLst/>
                          <a:latin typeface="Montserrat Semi Bold" pitchFamily="2" charset="77"/>
                        </a:rPr>
                        <a:t> durable</a:t>
                      </a:r>
                      <a:r>
                        <a:rPr lang="en-US" sz="1400" b="0" i="0" dirty="0">
                          <a:effectLst/>
                          <a:latin typeface="Montserrat Light" pitchFamily="2" charset="77"/>
                        </a:rPr>
                        <a:t>: resistant to rot,                 </a:t>
                      </a:r>
                    </a:p>
                    <a:p>
                      <a:r>
                        <a:rPr lang="en-US" sz="1400" b="0" i="0" dirty="0">
                          <a:effectLst/>
                          <a:latin typeface="Montserrat Light" pitchFamily="2" charset="77"/>
                        </a:rPr>
                        <a:t> mold, and insects</a:t>
                      </a: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effectLst/>
                          <a:latin typeface="Montserrat Light" pitchFamily="2" charset="77"/>
                        </a:rPr>
                        <a:t> More durable than wood</a:t>
                      </a:r>
                    </a:p>
                  </a:txBody>
                  <a:tcPr marL="38100" marR="38100" marT="38100" marB="38100" anchor="ctr"/>
                </a:tc>
                <a:extLst>
                  <a:ext uri="{0D108BD9-81ED-4DB2-BD59-A6C34878D82A}">
                    <a16:rowId xmlns:a16="http://schemas.microsoft.com/office/drawing/2014/main" val="288732432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effectLst/>
                          <a:latin typeface="Montserrat Light" pitchFamily="2" charset="77"/>
                        </a:rPr>
                        <a:t> Limited </a:t>
                      </a:r>
                      <a:r>
                        <a:rPr lang="en-US" sz="1400" b="1" i="0" dirty="0">
                          <a:effectLst/>
                          <a:latin typeface="Montserrat Semi Bold" pitchFamily="2" charset="77"/>
                        </a:rPr>
                        <a:t>lifetime</a:t>
                      </a:r>
                      <a:r>
                        <a:rPr lang="en-US" sz="1400" b="0" i="0" dirty="0">
                          <a:effectLst/>
                          <a:latin typeface="Montserrat Light" pitchFamily="2" charset="77"/>
                        </a:rPr>
                        <a:t> warranty</a:t>
                      </a: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effectLst/>
                          <a:latin typeface="Montserrat Light" pitchFamily="2" charset="77"/>
                        </a:rPr>
                        <a:t> 25-30-year warranty</a:t>
                      </a:r>
                    </a:p>
                  </a:txBody>
                  <a:tcPr marL="38100" marR="38100" marT="38100" marB="38100" anchor="ctr"/>
                </a:tc>
                <a:extLst>
                  <a:ext uri="{0D108BD9-81ED-4DB2-BD59-A6C34878D82A}">
                    <a16:rowId xmlns:a16="http://schemas.microsoft.com/office/drawing/2014/main" val="323188139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913CBF1-0E63-7E82-CCF9-BBA0ABEAD9C2}"/>
              </a:ext>
            </a:extLst>
          </p:cNvPr>
          <p:cNvSpPr txBox="1"/>
          <p:nvPr/>
        </p:nvSpPr>
        <p:spPr>
          <a:xfrm>
            <a:off x="6973416" y="3741223"/>
            <a:ext cx="44135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 Light" pitchFamily="2" charset="77"/>
                <a:ea typeface="Calibri" panose="020F0502020204030204" pitchFamily="34" charset="0"/>
              </a:rPr>
              <a:t>VEKAdeck is formulated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 Light" pitchFamily="2" charset="77"/>
                <a:ea typeface="Times New Roman" panose="02020603050405020304" pitchFamily="18" charset="0"/>
              </a:rPr>
              <a:t>to minimize maintenance and prevent common problems associated with wood, such as mold and insect infestations.</a:t>
            </a:r>
          </a:p>
          <a:p>
            <a:pPr marL="171450" indent="-171450">
              <a:spcAft>
                <a:spcPts val="600"/>
              </a:spcAft>
              <a:buFont typeface="Wingdings" pitchFamily="2" charset="2"/>
              <a:buChar char="ü"/>
            </a:pP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Montserrat Light" pitchFamily="2" charset="77"/>
              <a:ea typeface="Times New Roman" panose="02020603050405020304" pitchFamily="18" charset="0"/>
            </a:endParaRPr>
          </a:p>
          <a:p>
            <a:pPr marL="171450" indent="-17145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 Light" pitchFamily="2" charset="77"/>
                <a:ea typeface="Times New Roman" panose="02020603050405020304" pitchFamily="18" charset="0"/>
              </a:rPr>
              <a:t>VEKAdeck is 100% recyclable. </a:t>
            </a:r>
          </a:p>
          <a:p>
            <a:pPr marL="171450" indent="-171450">
              <a:spcAft>
                <a:spcPts val="600"/>
              </a:spcAft>
              <a:buFont typeface="Wingdings" pitchFamily="2" charset="2"/>
              <a:buChar char="ü"/>
            </a:pP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Montserrat Light" pitchFamily="2" charset="77"/>
              <a:ea typeface="Times New Roman" panose="02020603050405020304" pitchFamily="18" charset="0"/>
            </a:endParaRPr>
          </a:p>
          <a:p>
            <a:pPr marL="171450" indent="-17145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 Light" pitchFamily="2" charset="77"/>
                <a:ea typeface="Times New Roman" panose="02020603050405020304" pitchFamily="18" charset="0"/>
              </a:rPr>
              <a:t>VEKAdeck has no organic content,  meaning that mold and mildew have nowhere to go.</a:t>
            </a:r>
          </a:p>
          <a:p>
            <a:pPr marL="171450" indent="-171450">
              <a:spcAft>
                <a:spcPts val="600"/>
              </a:spcAft>
              <a:buFont typeface="Wingdings" pitchFamily="2" charset="2"/>
              <a:buChar char="ü"/>
            </a:pP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Montserrat Light" pitchFamily="2" charset="77"/>
            </a:endParaRPr>
          </a:p>
          <a:p>
            <a:pPr marL="171450" indent="-17145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 Light" pitchFamily="2" charset="77"/>
                <a:ea typeface="Times New Roman" panose="02020603050405020304" pitchFamily="18" charset="0"/>
              </a:rPr>
              <a:t>PVC is a lighter weight material, easier to transport and work with.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ü"/>
            </a:pPr>
            <a:endParaRPr lang="en-US" sz="1300" dirty="0">
              <a:latin typeface="Montserrat Light" pitchFamily="2" charset="77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C1BBFD-D4AB-BD31-E35F-B473038B9FAC}"/>
              </a:ext>
            </a:extLst>
          </p:cNvPr>
          <p:cNvGrpSpPr/>
          <p:nvPr/>
        </p:nvGrpSpPr>
        <p:grpSpPr>
          <a:xfrm rot="16200000">
            <a:off x="10684858" y="2931404"/>
            <a:ext cx="2081746" cy="947972"/>
            <a:chOff x="8268840" y="5999354"/>
            <a:chExt cx="2081746" cy="947972"/>
          </a:xfrm>
          <a:solidFill>
            <a:srgbClr val="0069AA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52D777C-CF89-AD53-E228-84B862CDD04C}"/>
                </a:ext>
              </a:extLst>
            </p:cNvPr>
            <p:cNvSpPr/>
            <p:nvPr/>
          </p:nvSpPr>
          <p:spPr>
            <a:xfrm>
              <a:off x="8268840" y="6452218"/>
              <a:ext cx="2081746" cy="495108"/>
            </a:xfrm>
            <a:prstGeom prst="rect">
              <a:avLst/>
            </a:prstGeom>
            <a:grpFill/>
          </p:spPr>
          <p:txBody>
            <a:bodyPr wrap="square" lIns="0" tIns="108000" rIns="0" bIns="108000">
              <a:spAutoFit/>
            </a:bodyPr>
            <a:lstStyle/>
            <a:p>
              <a:pPr algn="ctr"/>
              <a:endParaRPr lang="en-EG" b="1" dirty="0">
                <a:solidFill>
                  <a:srgbClr val="FFFFFF"/>
                </a:solidFill>
                <a:latin typeface="Montserrat SemiBold" pitchFamily="2" charset="77"/>
                <a:ea typeface="Open Sans Semibold" panose="020B0606030504020204" pitchFamily="34" charset="0"/>
                <a:cs typeface="Open Sans Semibold" panose="020B0606030504020204" pitchFamily="34" charset="0"/>
              </a:endParaRPr>
            </a:p>
          </p:txBody>
        </p:sp>
        <p:sp>
          <p:nvSpPr>
            <p:cNvPr id="17" name="Graphic 22">
              <a:extLst>
                <a:ext uri="{FF2B5EF4-FFF2-40B4-BE49-F238E27FC236}">
                  <a16:creationId xmlns:a16="http://schemas.microsoft.com/office/drawing/2014/main" id="{0D9EBC58-07B9-69C8-6F96-CDC0EB94B78D}"/>
                </a:ext>
              </a:extLst>
            </p:cNvPr>
            <p:cNvSpPr/>
            <p:nvPr/>
          </p:nvSpPr>
          <p:spPr>
            <a:xfrm>
              <a:off x="9320500" y="5999354"/>
              <a:ext cx="154363" cy="135215"/>
            </a:xfrm>
            <a:custGeom>
              <a:avLst/>
              <a:gdLst>
                <a:gd name="connsiteX0" fmla="*/ 220943 w 484458"/>
                <a:gd name="connsiteY0" fmla="*/ 12264 h 424361"/>
                <a:gd name="connsiteX1" fmla="*/ 3296 w 484458"/>
                <a:gd name="connsiteY1" fmla="*/ 387614 h 424361"/>
                <a:gd name="connsiteX2" fmla="*/ 12291 w 484458"/>
                <a:gd name="connsiteY2" fmla="*/ 421079 h 424361"/>
                <a:gd name="connsiteX3" fmla="*/ 24632 w 484458"/>
                <a:gd name="connsiteY3" fmla="*/ 424361 h 424361"/>
                <a:gd name="connsiteX4" fmla="*/ 459925 w 484458"/>
                <a:gd name="connsiteY4" fmla="*/ 424361 h 424361"/>
                <a:gd name="connsiteX5" fmla="*/ 484458 w 484458"/>
                <a:gd name="connsiteY5" fmla="*/ 399822 h 424361"/>
                <a:gd name="connsiteX6" fmla="*/ 481166 w 484458"/>
                <a:gd name="connsiteY6" fmla="*/ 387614 h 424361"/>
                <a:gd name="connsiteX7" fmla="*/ 263519 w 484458"/>
                <a:gd name="connsiteY7" fmla="*/ 12264 h 424361"/>
                <a:gd name="connsiteX8" fmla="*/ 229955 w 484458"/>
                <a:gd name="connsiteY8" fmla="*/ 3280 h 424361"/>
                <a:gd name="connsiteX9" fmla="*/ 220943 w 484458"/>
                <a:gd name="connsiteY9" fmla="*/ 12264 h 4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4458" h="424361">
                  <a:moveTo>
                    <a:pt x="220943" y="12264"/>
                  </a:moveTo>
                  <a:lnTo>
                    <a:pt x="3296" y="387614"/>
                  </a:lnTo>
                  <a:cubicBezTo>
                    <a:pt x="-3490" y="399331"/>
                    <a:pt x="537" y="414314"/>
                    <a:pt x="12291" y="421079"/>
                  </a:cubicBezTo>
                  <a:cubicBezTo>
                    <a:pt x="16043" y="423238"/>
                    <a:pt x="20300" y="424370"/>
                    <a:pt x="24632" y="424361"/>
                  </a:cubicBezTo>
                  <a:lnTo>
                    <a:pt x="459925" y="424361"/>
                  </a:lnTo>
                  <a:cubicBezTo>
                    <a:pt x="473497" y="424338"/>
                    <a:pt x="484481" y="413352"/>
                    <a:pt x="484458" y="399822"/>
                  </a:cubicBezTo>
                  <a:cubicBezTo>
                    <a:pt x="484451" y="395536"/>
                    <a:pt x="483316" y="391326"/>
                    <a:pt x="481166" y="387614"/>
                  </a:cubicBezTo>
                  <a:lnTo>
                    <a:pt x="263519" y="12264"/>
                  </a:lnTo>
                  <a:cubicBezTo>
                    <a:pt x="256739" y="543"/>
                    <a:pt x="241712" y="-3479"/>
                    <a:pt x="229955" y="3280"/>
                  </a:cubicBezTo>
                  <a:cubicBezTo>
                    <a:pt x="226210" y="5432"/>
                    <a:pt x="223102" y="8531"/>
                    <a:pt x="220943" y="122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EG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8E6C54B-78E6-CD17-9B82-F56FBB118E9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977708" y="3191805"/>
            <a:ext cx="1948911" cy="40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3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5790AE-1C41-0748-8BF9-8381207BB431}"/>
              </a:ext>
            </a:extLst>
          </p:cNvPr>
          <p:cNvSpPr/>
          <p:nvPr/>
        </p:nvSpPr>
        <p:spPr>
          <a:xfrm>
            <a:off x="0" y="1437468"/>
            <a:ext cx="447542" cy="454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G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0ED031-5661-7140-A4B6-6EE9A134E40A}"/>
              </a:ext>
            </a:extLst>
          </p:cNvPr>
          <p:cNvSpPr txBox="1"/>
          <p:nvPr/>
        </p:nvSpPr>
        <p:spPr>
          <a:xfrm>
            <a:off x="587375" y="1210619"/>
            <a:ext cx="267861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65000"/>
                  </a:schemeClr>
                </a:solidFill>
                <a:latin typeface="Montserrat SemiBold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Key</a:t>
            </a:r>
            <a:r>
              <a:rPr lang="en-US" sz="3200" b="1" dirty="0">
                <a:latin typeface="Montserrat SemiBold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 </a:t>
            </a:r>
            <a:r>
              <a:rPr lang="en-US" sz="3200" b="1" dirty="0">
                <a:solidFill>
                  <a:srgbClr val="0069AA"/>
                </a:solidFill>
                <a:latin typeface="Montserrat SemiBold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Features</a:t>
            </a:r>
            <a:endParaRPr lang="en-US" sz="3200" b="1" dirty="0">
              <a:solidFill>
                <a:srgbClr val="0069AA"/>
              </a:solidFill>
              <a:latin typeface="Montserrat" pitchFamily="2" charset="77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DA6B99-AB74-3046-B02F-05134887C62A}"/>
              </a:ext>
            </a:extLst>
          </p:cNvPr>
          <p:cNvSpPr txBox="1"/>
          <p:nvPr/>
        </p:nvSpPr>
        <p:spPr>
          <a:xfrm>
            <a:off x="587375" y="1768181"/>
            <a:ext cx="227947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 Style Meets Strength</a:t>
            </a:r>
            <a:endParaRPr lang="en-EG" sz="1100" dirty="0">
              <a:solidFill>
                <a:schemeClr val="bg1">
                  <a:lumMod val="65000"/>
                </a:schemeClr>
              </a:solidFill>
              <a:latin typeface="Montserrat" pitchFamily="2" charset="77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C9CB51-7B57-C74E-A3F4-9D03DFAFA331}"/>
              </a:ext>
            </a:extLst>
          </p:cNvPr>
          <p:cNvSpPr txBox="1"/>
          <p:nvPr/>
        </p:nvSpPr>
        <p:spPr>
          <a:xfrm>
            <a:off x="1349989" y="2211826"/>
            <a:ext cx="3230729" cy="35385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>
              <a:lnSpc>
                <a:spcPct val="4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Versatile Color Options</a:t>
            </a:r>
          </a:p>
          <a:p>
            <a:pPr marR="0">
              <a:lnSpc>
                <a:spcPct val="4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Durable and Long-lasting </a:t>
            </a:r>
          </a:p>
          <a:p>
            <a:pPr marR="0">
              <a:lnSpc>
                <a:spcPct val="4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Weather Resistant</a:t>
            </a:r>
          </a:p>
          <a:p>
            <a:pPr marR="0">
              <a:lnSpc>
                <a:spcPct val="4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Mold and Mildew Resistant</a:t>
            </a:r>
          </a:p>
          <a:p>
            <a:pPr marR="0">
              <a:lnSpc>
                <a:spcPct val="4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Slip Resistant</a:t>
            </a:r>
            <a:endParaRPr lang="en-US" sz="1200" dirty="0">
              <a:effectLst/>
              <a:latin typeface="Montserrat Ligh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8" name="Graphic 22">
            <a:extLst>
              <a:ext uri="{FF2B5EF4-FFF2-40B4-BE49-F238E27FC236}">
                <a16:creationId xmlns:a16="http://schemas.microsoft.com/office/drawing/2014/main" id="{F26C9DE4-BDE7-1143-B082-99C19D538CD2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6554349" y="3795435"/>
            <a:ext cx="388734" cy="324954"/>
            <a:chOff x="8762294" y="3777782"/>
            <a:chExt cx="1220015" cy="1019840"/>
          </a:xfrm>
          <a:solidFill>
            <a:schemeClr val="accent1"/>
          </a:solidFill>
        </p:grpSpPr>
        <p:sp>
          <p:nvSpPr>
            <p:cNvPr id="39" name="Graphic 22">
              <a:extLst>
                <a:ext uri="{FF2B5EF4-FFF2-40B4-BE49-F238E27FC236}">
                  <a16:creationId xmlns:a16="http://schemas.microsoft.com/office/drawing/2014/main" id="{F10959C3-32A9-5B46-A250-30C919120CF9}"/>
                </a:ext>
              </a:extLst>
            </p:cNvPr>
            <p:cNvSpPr/>
            <p:nvPr/>
          </p:nvSpPr>
          <p:spPr>
            <a:xfrm>
              <a:off x="9497851" y="4373262"/>
              <a:ext cx="484458" cy="424361"/>
            </a:xfrm>
            <a:custGeom>
              <a:avLst/>
              <a:gdLst>
                <a:gd name="connsiteX0" fmla="*/ 220943 w 484458"/>
                <a:gd name="connsiteY0" fmla="*/ 12264 h 424361"/>
                <a:gd name="connsiteX1" fmla="*/ 3296 w 484458"/>
                <a:gd name="connsiteY1" fmla="*/ 387614 h 424361"/>
                <a:gd name="connsiteX2" fmla="*/ 12291 w 484458"/>
                <a:gd name="connsiteY2" fmla="*/ 421079 h 424361"/>
                <a:gd name="connsiteX3" fmla="*/ 24632 w 484458"/>
                <a:gd name="connsiteY3" fmla="*/ 424361 h 424361"/>
                <a:gd name="connsiteX4" fmla="*/ 459925 w 484458"/>
                <a:gd name="connsiteY4" fmla="*/ 424361 h 424361"/>
                <a:gd name="connsiteX5" fmla="*/ 484458 w 484458"/>
                <a:gd name="connsiteY5" fmla="*/ 399822 h 424361"/>
                <a:gd name="connsiteX6" fmla="*/ 481166 w 484458"/>
                <a:gd name="connsiteY6" fmla="*/ 387614 h 424361"/>
                <a:gd name="connsiteX7" fmla="*/ 263519 w 484458"/>
                <a:gd name="connsiteY7" fmla="*/ 12264 h 424361"/>
                <a:gd name="connsiteX8" fmla="*/ 229955 w 484458"/>
                <a:gd name="connsiteY8" fmla="*/ 3280 h 424361"/>
                <a:gd name="connsiteX9" fmla="*/ 220943 w 484458"/>
                <a:gd name="connsiteY9" fmla="*/ 12264 h 4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4458" h="424361">
                  <a:moveTo>
                    <a:pt x="220943" y="12264"/>
                  </a:moveTo>
                  <a:lnTo>
                    <a:pt x="3296" y="387614"/>
                  </a:lnTo>
                  <a:cubicBezTo>
                    <a:pt x="-3490" y="399331"/>
                    <a:pt x="537" y="414314"/>
                    <a:pt x="12291" y="421079"/>
                  </a:cubicBezTo>
                  <a:cubicBezTo>
                    <a:pt x="16043" y="423238"/>
                    <a:pt x="20300" y="424370"/>
                    <a:pt x="24632" y="424361"/>
                  </a:cubicBezTo>
                  <a:lnTo>
                    <a:pt x="459925" y="424361"/>
                  </a:lnTo>
                  <a:cubicBezTo>
                    <a:pt x="473497" y="424338"/>
                    <a:pt x="484481" y="413352"/>
                    <a:pt x="484458" y="399822"/>
                  </a:cubicBezTo>
                  <a:cubicBezTo>
                    <a:pt x="484451" y="395536"/>
                    <a:pt x="483316" y="391326"/>
                    <a:pt x="481166" y="387614"/>
                  </a:cubicBezTo>
                  <a:lnTo>
                    <a:pt x="263519" y="12264"/>
                  </a:lnTo>
                  <a:cubicBezTo>
                    <a:pt x="256739" y="543"/>
                    <a:pt x="241712" y="-3479"/>
                    <a:pt x="229955" y="3280"/>
                  </a:cubicBezTo>
                  <a:cubicBezTo>
                    <a:pt x="226210" y="5432"/>
                    <a:pt x="223102" y="8531"/>
                    <a:pt x="220943" y="122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EG"/>
            </a:p>
          </p:txBody>
        </p:sp>
        <p:sp>
          <p:nvSpPr>
            <p:cNvPr id="40" name="Graphic 22">
              <a:extLst>
                <a:ext uri="{FF2B5EF4-FFF2-40B4-BE49-F238E27FC236}">
                  <a16:creationId xmlns:a16="http://schemas.microsoft.com/office/drawing/2014/main" id="{AEA48E5F-7C10-6E41-88B0-4461B7676A8B}"/>
                </a:ext>
              </a:extLst>
            </p:cNvPr>
            <p:cNvSpPr/>
            <p:nvPr/>
          </p:nvSpPr>
          <p:spPr>
            <a:xfrm>
              <a:off x="8762294" y="3777782"/>
              <a:ext cx="912804" cy="1019840"/>
            </a:xfrm>
            <a:custGeom>
              <a:avLst/>
              <a:gdLst>
                <a:gd name="connsiteX0" fmla="*/ 902875 w 912804"/>
                <a:gd name="connsiteY0" fmla="*/ 514879 h 1019840"/>
                <a:gd name="connsiteX1" fmla="*/ 631793 w 912804"/>
                <a:gd name="connsiteY1" fmla="*/ 982904 h 1019840"/>
                <a:gd name="connsiteX2" fmla="*/ 567785 w 912804"/>
                <a:gd name="connsiteY2" fmla="*/ 1019841 h 1019840"/>
                <a:gd name="connsiteX3" fmla="*/ 474536 w 912804"/>
                <a:gd name="connsiteY3" fmla="*/ 1019841 h 1019840"/>
                <a:gd name="connsiteX4" fmla="*/ 677704 w 912804"/>
                <a:gd name="connsiteY4" fmla="*/ 668514 h 1019840"/>
                <a:gd name="connsiteX5" fmla="*/ 659416 w 912804"/>
                <a:gd name="connsiteY5" fmla="*/ 600337 h 1019840"/>
                <a:gd name="connsiteX6" fmla="*/ 659416 w 912804"/>
                <a:gd name="connsiteY6" fmla="*/ 600337 h 1019840"/>
                <a:gd name="connsiteX7" fmla="*/ 591026 w 912804"/>
                <a:gd name="connsiteY7" fmla="*/ 618568 h 1019840"/>
                <a:gd name="connsiteX8" fmla="*/ 358807 w 912804"/>
                <a:gd name="connsiteY8" fmla="*/ 1019841 h 1019840"/>
                <a:gd name="connsiteX9" fmla="*/ 250317 w 912804"/>
                <a:gd name="connsiteY9" fmla="*/ 1019841 h 1019840"/>
                <a:gd name="connsiteX10" fmla="*/ 509683 w 912804"/>
                <a:gd name="connsiteY10" fmla="*/ 572136 h 1019840"/>
                <a:gd name="connsiteX11" fmla="*/ 491419 w 912804"/>
                <a:gd name="connsiteY11" fmla="*/ 504028 h 1019840"/>
                <a:gd name="connsiteX12" fmla="*/ 491300 w 912804"/>
                <a:gd name="connsiteY12" fmla="*/ 503960 h 1019840"/>
                <a:gd name="connsiteX13" fmla="*/ 491300 w 912804"/>
                <a:gd name="connsiteY13" fmla="*/ 503960 h 1019840"/>
                <a:gd name="connsiteX14" fmla="*/ 422910 w 912804"/>
                <a:gd name="connsiteY14" fmla="*/ 522286 h 1019840"/>
                <a:gd name="connsiteX15" fmla="*/ 134779 w 912804"/>
                <a:gd name="connsiteY15" fmla="*/ 1019841 h 1019840"/>
                <a:gd name="connsiteX16" fmla="*/ 0 w 912804"/>
                <a:gd name="connsiteY16" fmla="*/ 1019841 h 1019840"/>
                <a:gd name="connsiteX17" fmla="*/ 576548 w 912804"/>
                <a:gd name="connsiteY17" fmla="*/ 24541 h 1019840"/>
                <a:gd name="connsiteX18" fmla="*/ 643522 w 912804"/>
                <a:gd name="connsiteY18" fmla="*/ 6513 h 1019840"/>
                <a:gd name="connsiteX19" fmla="*/ 661607 w 912804"/>
                <a:gd name="connsiteY19" fmla="*/ 24541 h 1019840"/>
                <a:gd name="connsiteX20" fmla="*/ 902875 w 912804"/>
                <a:gd name="connsiteY20" fmla="*/ 441101 h 1019840"/>
                <a:gd name="connsiteX21" fmla="*/ 902875 w 912804"/>
                <a:gd name="connsiteY21" fmla="*/ 514879 h 101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12804" h="1019840">
                  <a:moveTo>
                    <a:pt x="902875" y="514879"/>
                  </a:moveTo>
                  <a:lnTo>
                    <a:pt x="631793" y="982904"/>
                  </a:lnTo>
                  <a:cubicBezTo>
                    <a:pt x="618629" y="1005752"/>
                    <a:pt x="594216" y="1019840"/>
                    <a:pt x="567785" y="1019841"/>
                  </a:cubicBezTo>
                  <a:lnTo>
                    <a:pt x="474536" y="1019841"/>
                  </a:lnTo>
                  <a:lnTo>
                    <a:pt x="677704" y="668514"/>
                  </a:lnTo>
                  <a:cubicBezTo>
                    <a:pt x="691513" y="644650"/>
                    <a:pt x="683330" y="614145"/>
                    <a:pt x="659416" y="600337"/>
                  </a:cubicBezTo>
                  <a:lnTo>
                    <a:pt x="659416" y="600337"/>
                  </a:lnTo>
                  <a:cubicBezTo>
                    <a:pt x="635477" y="586571"/>
                    <a:pt x="604877" y="594728"/>
                    <a:pt x="591026" y="618568"/>
                  </a:cubicBezTo>
                  <a:lnTo>
                    <a:pt x="358807" y="1019841"/>
                  </a:lnTo>
                  <a:lnTo>
                    <a:pt x="250317" y="1019841"/>
                  </a:lnTo>
                  <a:lnTo>
                    <a:pt x="509683" y="572136"/>
                  </a:lnTo>
                  <a:cubicBezTo>
                    <a:pt x="523506" y="548301"/>
                    <a:pt x="515329" y="517808"/>
                    <a:pt x="491419" y="504028"/>
                  </a:cubicBezTo>
                  <a:cubicBezTo>
                    <a:pt x="491379" y="504006"/>
                    <a:pt x="491339" y="503983"/>
                    <a:pt x="491300" y="503960"/>
                  </a:cubicBezTo>
                  <a:lnTo>
                    <a:pt x="491300" y="503960"/>
                  </a:lnTo>
                  <a:cubicBezTo>
                    <a:pt x="467336" y="490209"/>
                    <a:pt x="436728" y="498411"/>
                    <a:pt x="422910" y="522286"/>
                  </a:cubicBezTo>
                  <a:lnTo>
                    <a:pt x="134779" y="1019841"/>
                  </a:lnTo>
                  <a:lnTo>
                    <a:pt x="0" y="1019841"/>
                  </a:lnTo>
                  <a:lnTo>
                    <a:pt x="576548" y="24541"/>
                  </a:lnTo>
                  <a:cubicBezTo>
                    <a:pt x="590049" y="1126"/>
                    <a:pt x="620034" y="-6946"/>
                    <a:pt x="643522" y="6513"/>
                  </a:cubicBezTo>
                  <a:cubicBezTo>
                    <a:pt x="651043" y="10822"/>
                    <a:pt x="657284" y="17043"/>
                    <a:pt x="661607" y="24541"/>
                  </a:cubicBezTo>
                  <a:lnTo>
                    <a:pt x="902875" y="441101"/>
                  </a:lnTo>
                  <a:cubicBezTo>
                    <a:pt x="916115" y="463923"/>
                    <a:pt x="916115" y="492057"/>
                    <a:pt x="902875" y="51487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EG"/>
            </a:p>
          </p:txBody>
        </p:sp>
      </p:grp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A8160F4E-1F7C-3700-CDA7-EFC773EE31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4975" y="0"/>
            <a:ext cx="4878388" cy="6858000"/>
          </a:xfr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9CD9004-B1CC-CB10-E981-488DFD8C455F}"/>
              </a:ext>
            </a:extLst>
          </p:cNvPr>
          <p:cNvGrpSpPr/>
          <p:nvPr/>
        </p:nvGrpSpPr>
        <p:grpSpPr>
          <a:xfrm>
            <a:off x="7111394" y="2167771"/>
            <a:ext cx="947972" cy="2081746"/>
            <a:chOff x="5982882" y="1649532"/>
            <a:chExt cx="947972" cy="208174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96DF468-E5B0-BD51-27AB-4D4FA458DB11}"/>
                </a:ext>
              </a:extLst>
            </p:cNvPr>
            <p:cNvGrpSpPr/>
            <p:nvPr/>
          </p:nvGrpSpPr>
          <p:grpSpPr>
            <a:xfrm rot="16200000">
              <a:off x="5415995" y="2216419"/>
              <a:ext cx="2081746" cy="947972"/>
              <a:chOff x="8268840" y="5999354"/>
              <a:chExt cx="2081746" cy="947972"/>
            </a:xfrm>
            <a:solidFill>
              <a:srgbClr val="0069AA"/>
            </a:solidFill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1F9CF8A-973A-2FFB-0A85-2D16B287D4CD}"/>
                  </a:ext>
                </a:extLst>
              </p:cNvPr>
              <p:cNvSpPr/>
              <p:nvPr/>
            </p:nvSpPr>
            <p:spPr>
              <a:xfrm>
                <a:off x="8268840" y="6452218"/>
                <a:ext cx="2081746" cy="495108"/>
              </a:xfrm>
              <a:prstGeom prst="rect">
                <a:avLst/>
              </a:prstGeom>
              <a:grpFill/>
            </p:spPr>
            <p:txBody>
              <a:bodyPr wrap="square" lIns="0" tIns="108000" rIns="0" bIns="108000">
                <a:spAutoFit/>
              </a:bodyPr>
              <a:lstStyle/>
              <a:p>
                <a:pPr algn="ctr"/>
                <a:endParaRPr lang="en-EG" b="1" dirty="0">
                  <a:solidFill>
                    <a:srgbClr val="FFFFFF"/>
                  </a:solidFill>
                  <a:latin typeface="Montserrat SemiBold" pitchFamily="2" charset="77"/>
                  <a:ea typeface="Open Sans Semibold" panose="020B0606030504020204" pitchFamily="34" charset="0"/>
                  <a:cs typeface="Open Sans Semibold" panose="020B0606030504020204" pitchFamily="34" charset="0"/>
                </a:endParaRPr>
              </a:p>
            </p:txBody>
          </p:sp>
          <p:sp>
            <p:nvSpPr>
              <p:cNvPr id="5" name="Graphic 22">
                <a:extLst>
                  <a:ext uri="{FF2B5EF4-FFF2-40B4-BE49-F238E27FC236}">
                    <a16:creationId xmlns:a16="http://schemas.microsoft.com/office/drawing/2014/main" id="{BBE232BA-A93C-9496-D5F7-C71FACC86AE5}"/>
                  </a:ext>
                </a:extLst>
              </p:cNvPr>
              <p:cNvSpPr/>
              <p:nvPr/>
            </p:nvSpPr>
            <p:spPr>
              <a:xfrm>
                <a:off x="9320500" y="5999354"/>
                <a:ext cx="154363" cy="135215"/>
              </a:xfrm>
              <a:custGeom>
                <a:avLst/>
                <a:gdLst>
                  <a:gd name="connsiteX0" fmla="*/ 220943 w 484458"/>
                  <a:gd name="connsiteY0" fmla="*/ 12264 h 424361"/>
                  <a:gd name="connsiteX1" fmla="*/ 3296 w 484458"/>
                  <a:gd name="connsiteY1" fmla="*/ 387614 h 424361"/>
                  <a:gd name="connsiteX2" fmla="*/ 12291 w 484458"/>
                  <a:gd name="connsiteY2" fmla="*/ 421079 h 424361"/>
                  <a:gd name="connsiteX3" fmla="*/ 24632 w 484458"/>
                  <a:gd name="connsiteY3" fmla="*/ 424361 h 424361"/>
                  <a:gd name="connsiteX4" fmla="*/ 459925 w 484458"/>
                  <a:gd name="connsiteY4" fmla="*/ 424361 h 424361"/>
                  <a:gd name="connsiteX5" fmla="*/ 484458 w 484458"/>
                  <a:gd name="connsiteY5" fmla="*/ 399822 h 424361"/>
                  <a:gd name="connsiteX6" fmla="*/ 481166 w 484458"/>
                  <a:gd name="connsiteY6" fmla="*/ 387614 h 424361"/>
                  <a:gd name="connsiteX7" fmla="*/ 263519 w 484458"/>
                  <a:gd name="connsiteY7" fmla="*/ 12264 h 424361"/>
                  <a:gd name="connsiteX8" fmla="*/ 229955 w 484458"/>
                  <a:gd name="connsiteY8" fmla="*/ 3280 h 424361"/>
                  <a:gd name="connsiteX9" fmla="*/ 220943 w 484458"/>
                  <a:gd name="connsiteY9" fmla="*/ 12264 h 424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4458" h="424361">
                    <a:moveTo>
                      <a:pt x="220943" y="12264"/>
                    </a:moveTo>
                    <a:lnTo>
                      <a:pt x="3296" y="387614"/>
                    </a:lnTo>
                    <a:cubicBezTo>
                      <a:pt x="-3490" y="399331"/>
                      <a:pt x="537" y="414314"/>
                      <a:pt x="12291" y="421079"/>
                    </a:cubicBezTo>
                    <a:cubicBezTo>
                      <a:pt x="16043" y="423238"/>
                      <a:pt x="20300" y="424370"/>
                      <a:pt x="24632" y="424361"/>
                    </a:cubicBezTo>
                    <a:lnTo>
                      <a:pt x="459925" y="424361"/>
                    </a:lnTo>
                    <a:cubicBezTo>
                      <a:pt x="473497" y="424338"/>
                      <a:pt x="484481" y="413352"/>
                      <a:pt x="484458" y="399822"/>
                    </a:cubicBezTo>
                    <a:cubicBezTo>
                      <a:pt x="484451" y="395536"/>
                      <a:pt x="483316" y="391326"/>
                      <a:pt x="481166" y="387614"/>
                    </a:cubicBezTo>
                    <a:lnTo>
                      <a:pt x="263519" y="12264"/>
                    </a:lnTo>
                    <a:cubicBezTo>
                      <a:pt x="256739" y="543"/>
                      <a:pt x="241712" y="-3479"/>
                      <a:pt x="229955" y="3280"/>
                    </a:cubicBezTo>
                    <a:cubicBezTo>
                      <a:pt x="226210" y="5432"/>
                      <a:pt x="223102" y="8531"/>
                      <a:pt x="220943" y="122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EG"/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AB072C5-8217-8186-0EFA-2BC32286F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708845" y="2476820"/>
              <a:ext cx="1948911" cy="405594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CB8B3AE-88AE-496B-077A-6AC9FB2EA035}"/>
              </a:ext>
            </a:extLst>
          </p:cNvPr>
          <p:cNvSpPr txBox="1"/>
          <p:nvPr/>
        </p:nvSpPr>
        <p:spPr>
          <a:xfrm>
            <a:off x="4891106" y="2167771"/>
            <a:ext cx="298919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>
              <a:lnSpc>
                <a:spcPct val="4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Embossed Woodgrain Surface</a:t>
            </a:r>
          </a:p>
          <a:p>
            <a:pPr marR="0">
              <a:lnSpc>
                <a:spcPct val="4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Lighter Weight</a:t>
            </a:r>
            <a:endParaRPr lang="en-US" sz="1200" dirty="0">
              <a:effectLst/>
              <a:latin typeface="Montserrat Ligh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lnSpc>
                <a:spcPct val="4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Low Maintenance</a:t>
            </a:r>
          </a:p>
          <a:p>
            <a:pPr marR="0">
              <a:lnSpc>
                <a:spcPct val="4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Fire Resistant</a:t>
            </a:r>
          </a:p>
          <a:p>
            <a:endParaRPr lang="en-US" dirty="0"/>
          </a:p>
        </p:txBody>
      </p:sp>
      <p:pic>
        <p:nvPicPr>
          <p:cNvPr id="24" name="Picture 23" descr="A black feather in a circle&#10;&#10;Description automatically generated">
            <a:extLst>
              <a:ext uri="{FF2B5EF4-FFF2-40B4-BE49-F238E27FC236}">
                <a16:creationId xmlns:a16="http://schemas.microsoft.com/office/drawing/2014/main" id="{51CC9F73-FCEA-CBEC-A95C-A08B433B10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9564" y="3195790"/>
            <a:ext cx="457200" cy="457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C96F290-DD7E-4E8F-903F-42389306CBC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439564" y="3922285"/>
            <a:ext cx="457200" cy="457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9E5AC6-5411-6FBD-A3E0-CA6588343D7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439564" y="4648781"/>
            <a:ext cx="457200" cy="457200"/>
          </a:xfrm>
          <a:prstGeom prst="rect">
            <a:avLst/>
          </a:prstGeom>
        </p:spPr>
      </p:pic>
      <p:pic>
        <p:nvPicPr>
          <p:cNvPr id="33" name="Picture 32" descr="A grey and black logo&#10;&#10;Description automatically generated">
            <a:extLst>
              <a:ext uri="{FF2B5EF4-FFF2-40B4-BE49-F238E27FC236}">
                <a16:creationId xmlns:a16="http://schemas.microsoft.com/office/drawing/2014/main" id="{ADEB6415-1866-99D4-04F9-39336A2F68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9564" y="2469295"/>
            <a:ext cx="457200" cy="4572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5C75F40-89E6-F357-7341-41650597DE1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16817" y="3195791"/>
            <a:ext cx="457200" cy="457200"/>
          </a:xfrm>
          <a:prstGeom prst="rect">
            <a:avLst/>
          </a:prstGeom>
        </p:spPr>
      </p:pic>
      <p:pic>
        <p:nvPicPr>
          <p:cNvPr id="10" name="Picture 9" descr="A close-up of a color palette&#10;&#10;Description automatically generated">
            <a:extLst>
              <a:ext uri="{FF2B5EF4-FFF2-40B4-BE49-F238E27FC236}">
                <a16:creationId xmlns:a16="http://schemas.microsoft.com/office/drawing/2014/main" id="{3C48D1C3-15D8-FDCF-B924-11E026E937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6817" y="2469295"/>
            <a:ext cx="457201" cy="457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138922-19D0-46E8-5BDF-EF503BE510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6817" y="3922286"/>
            <a:ext cx="457200" cy="457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EB2626-F4F3-1B18-FD9B-6295A8FABB5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817" y="4648781"/>
            <a:ext cx="457200" cy="453838"/>
          </a:xfrm>
          <a:prstGeom prst="rect">
            <a:avLst/>
          </a:prstGeom>
        </p:spPr>
      </p:pic>
      <p:pic>
        <p:nvPicPr>
          <p:cNvPr id="12" name="Picture 11" descr="A black and white sign with a person in the middle&#10;&#10;Description automatically generated">
            <a:extLst>
              <a:ext uri="{FF2B5EF4-FFF2-40B4-BE49-F238E27FC236}">
                <a16:creationId xmlns:a16="http://schemas.microsoft.com/office/drawing/2014/main" id="{F8B210C7-4D75-502C-BA73-05E2416B0A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6817" y="537191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37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5790AE-1C41-0748-8BF9-8381207BB431}"/>
              </a:ext>
            </a:extLst>
          </p:cNvPr>
          <p:cNvSpPr/>
          <p:nvPr/>
        </p:nvSpPr>
        <p:spPr>
          <a:xfrm>
            <a:off x="0" y="1437468"/>
            <a:ext cx="447542" cy="454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G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0ED031-5661-7140-A4B6-6EE9A134E40A}"/>
              </a:ext>
            </a:extLst>
          </p:cNvPr>
          <p:cNvSpPr txBox="1"/>
          <p:nvPr/>
        </p:nvSpPr>
        <p:spPr>
          <a:xfrm>
            <a:off x="587375" y="1210619"/>
            <a:ext cx="410208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65000"/>
                  </a:schemeClr>
                </a:solidFill>
                <a:latin typeface="Montserrat SemiBold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Additional</a:t>
            </a:r>
            <a:r>
              <a:rPr lang="en-US" sz="3200" b="1" dirty="0">
                <a:latin typeface="Montserrat SemiBold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 </a:t>
            </a:r>
            <a:r>
              <a:rPr lang="en-US" sz="3200" b="1" dirty="0">
                <a:solidFill>
                  <a:srgbClr val="0069AA"/>
                </a:solidFill>
                <a:latin typeface="Montserrat SemiBold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Features</a:t>
            </a:r>
            <a:endParaRPr lang="en-US" sz="3200" b="1" dirty="0">
              <a:solidFill>
                <a:srgbClr val="0069AA"/>
              </a:solidFill>
              <a:latin typeface="Montserrat" pitchFamily="2" charset="77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DA6B99-AB74-3046-B02F-05134887C62A}"/>
              </a:ext>
            </a:extLst>
          </p:cNvPr>
          <p:cNvSpPr txBox="1"/>
          <p:nvPr/>
        </p:nvSpPr>
        <p:spPr>
          <a:xfrm>
            <a:off x="587375" y="1768181"/>
            <a:ext cx="227947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 Proven Quality</a:t>
            </a:r>
            <a:endParaRPr lang="en-EG" sz="1100" dirty="0">
              <a:solidFill>
                <a:schemeClr val="bg1">
                  <a:lumMod val="65000"/>
                </a:schemeClr>
              </a:solidFill>
              <a:latin typeface="Montserrat" pitchFamily="2" charset="77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C9CB51-7B57-C74E-A3F4-9D03DFAFA331}"/>
              </a:ext>
            </a:extLst>
          </p:cNvPr>
          <p:cNvSpPr txBox="1"/>
          <p:nvPr/>
        </p:nvSpPr>
        <p:spPr>
          <a:xfrm>
            <a:off x="951183" y="2197345"/>
            <a:ext cx="3977867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1200" dirty="0">
                <a:effectLst/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Embossed attractive woodgrain on the surface, for exceptional traction even in wet or slippery conditions.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endParaRPr lang="en-US" sz="1200" dirty="0">
              <a:effectLst/>
              <a:latin typeface="Montserrat Ligh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1200" dirty="0">
                <a:effectLst/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Thermally reflective to help keep you cooler underfoot.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endParaRPr lang="en-US" sz="1200" dirty="0">
              <a:latin typeface="Montserrat Ligh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1200" dirty="0">
                <a:effectLst/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Unique formulation of 100% PVC, performance modifiers and color pigments has low expansion and contraction.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endParaRPr lang="en-US" sz="1200" dirty="0">
              <a:latin typeface="Montserrat Ligh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1200" dirty="0">
                <a:effectLst/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Moisture-resistant and impervious to salt, VEKAdeck is a top choice for deck builders across America.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endParaRPr lang="en-US" sz="1200" dirty="0">
              <a:latin typeface="Montserrat Ligh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endParaRPr lang="en-US" sz="1200" dirty="0">
              <a:effectLst/>
              <a:latin typeface="Montserrat Ligh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8" name="Graphic 22">
            <a:extLst>
              <a:ext uri="{FF2B5EF4-FFF2-40B4-BE49-F238E27FC236}">
                <a16:creationId xmlns:a16="http://schemas.microsoft.com/office/drawing/2014/main" id="{F26C9DE4-BDE7-1143-B082-99C19D538CD2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6554349" y="3795435"/>
            <a:ext cx="388734" cy="324954"/>
            <a:chOff x="8762294" y="3777782"/>
            <a:chExt cx="1220015" cy="1019840"/>
          </a:xfrm>
          <a:solidFill>
            <a:schemeClr val="accent1"/>
          </a:solidFill>
        </p:grpSpPr>
        <p:sp>
          <p:nvSpPr>
            <p:cNvPr id="39" name="Graphic 22">
              <a:extLst>
                <a:ext uri="{FF2B5EF4-FFF2-40B4-BE49-F238E27FC236}">
                  <a16:creationId xmlns:a16="http://schemas.microsoft.com/office/drawing/2014/main" id="{F10959C3-32A9-5B46-A250-30C919120CF9}"/>
                </a:ext>
              </a:extLst>
            </p:cNvPr>
            <p:cNvSpPr/>
            <p:nvPr/>
          </p:nvSpPr>
          <p:spPr>
            <a:xfrm>
              <a:off x="9497851" y="4373262"/>
              <a:ext cx="484458" cy="424361"/>
            </a:xfrm>
            <a:custGeom>
              <a:avLst/>
              <a:gdLst>
                <a:gd name="connsiteX0" fmla="*/ 220943 w 484458"/>
                <a:gd name="connsiteY0" fmla="*/ 12264 h 424361"/>
                <a:gd name="connsiteX1" fmla="*/ 3296 w 484458"/>
                <a:gd name="connsiteY1" fmla="*/ 387614 h 424361"/>
                <a:gd name="connsiteX2" fmla="*/ 12291 w 484458"/>
                <a:gd name="connsiteY2" fmla="*/ 421079 h 424361"/>
                <a:gd name="connsiteX3" fmla="*/ 24632 w 484458"/>
                <a:gd name="connsiteY3" fmla="*/ 424361 h 424361"/>
                <a:gd name="connsiteX4" fmla="*/ 459925 w 484458"/>
                <a:gd name="connsiteY4" fmla="*/ 424361 h 424361"/>
                <a:gd name="connsiteX5" fmla="*/ 484458 w 484458"/>
                <a:gd name="connsiteY5" fmla="*/ 399822 h 424361"/>
                <a:gd name="connsiteX6" fmla="*/ 481166 w 484458"/>
                <a:gd name="connsiteY6" fmla="*/ 387614 h 424361"/>
                <a:gd name="connsiteX7" fmla="*/ 263519 w 484458"/>
                <a:gd name="connsiteY7" fmla="*/ 12264 h 424361"/>
                <a:gd name="connsiteX8" fmla="*/ 229955 w 484458"/>
                <a:gd name="connsiteY8" fmla="*/ 3280 h 424361"/>
                <a:gd name="connsiteX9" fmla="*/ 220943 w 484458"/>
                <a:gd name="connsiteY9" fmla="*/ 12264 h 4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4458" h="424361">
                  <a:moveTo>
                    <a:pt x="220943" y="12264"/>
                  </a:moveTo>
                  <a:lnTo>
                    <a:pt x="3296" y="387614"/>
                  </a:lnTo>
                  <a:cubicBezTo>
                    <a:pt x="-3490" y="399331"/>
                    <a:pt x="537" y="414314"/>
                    <a:pt x="12291" y="421079"/>
                  </a:cubicBezTo>
                  <a:cubicBezTo>
                    <a:pt x="16043" y="423238"/>
                    <a:pt x="20300" y="424370"/>
                    <a:pt x="24632" y="424361"/>
                  </a:cubicBezTo>
                  <a:lnTo>
                    <a:pt x="459925" y="424361"/>
                  </a:lnTo>
                  <a:cubicBezTo>
                    <a:pt x="473497" y="424338"/>
                    <a:pt x="484481" y="413352"/>
                    <a:pt x="484458" y="399822"/>
                  </a:cubicBezTo>
                  <a:cubicBezTo>
                    <a:pt x="484451" y="395536"/>
                    <a:pt x="483316" y="391326"/>
                    <a:pt x="481166" y="387614"/>
                  </a:cubicBezTo>
                  <a:lnTo>
                    <a:pt x="263519" y="12264"/>
                  </a:lnTo>
                  <a:cubicBezTo>
                    <a:pt x="256739" y="543"/>
                    <a:pt x="241712" y="-3479"/>
                    <a:pt x="229955" y="3280"/>
                  </a:cubicBezTo>
                  <a:cubicBezTo>
                    <a:pt x="226210" y="5432"/>
                    <a:pt x="223102" y="8531"/>
                    <a:pt x="220943" y="122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EG"/>
            </a:p>
          </p:txBody>
        </p:sp>
        <p:sp>
          <p:nvSpPr>
            <p:cNvPr id="40" name="Graphic 22">
              <a:extLst>
                <a:ext uri="{FF2B5EF4-FFF2-40B4-BE49-F238E27FC236}">
                  <a16:creationId xmlns:a16="http://schemas.microsoft.com/office/drawing/2014/main" id="{AEA48E5F-7C10-6E41-88B0-4461B7676A8B}"/>
                </a:ext>
              </a:extLst>
            </p:cNvPr>
            <p:cNvSpPr/>
            <p:nvPr/>
          </p:nvSpPr>
          <p:spPr>
            <a:xfrm>
              <a:off x="8762294" y="3777782"/>
              <a:ext cx="912804" cy="1019840"/>
            </a:xfrm>
            <a:custGeom>
              <a:avLst/>
              <a:gdLst>
                <a:gd name="connsiteX0" fmla="*/ 902875 w 912804"/>
                <a:gd name="connsiteY0" fmla="*/ 514879 h 1019840"/>
                <a:gd name="connsiteX1" fmla="*/ 631793 w 912804"/>
                <a:gd name="connsiteY1" fmla="*/ 982904 h 1019840"/>
                <a:gd name="connsiteX2" fmla="*/ 567785 w 912804"/>
                <a:gd name="connsiteY2" fmla="*/ 1019841 h 1019840"/>
                <a:gd name="connsiteX3" fmla="*/ 474536 w 912804"/>
                <a:gd name="connsiteY3" fmla="*/ 1019841 h 1019840"/>
                <a:gd name="connsiteX4" fmla="*/ 677704 w 912804"/>
                <a:gd name="connsiteY4" fmla="*/ 668514 h 1019840"/>
                <a:gd name="connsiteX5" fmla="*/ 659416 w 912804"/>
                <a:gd name="connsiteY5" fmla="*/ 600337 h 1019840"/>
                <a:gd name="connsiteX6" fmla="*/ 659416 w 912804"/>
                <a:gd name="connsiteY6" fmla="*/ 600337 h 1019840"/>
                <a:gd name="connsiteX7" fmla="*/ 591026 w 912804"/>
                <a:gd name="connsiteY7" fmla="*/ 618568 h 1019840"/>
                <a:gd name="connsiteX8" fmla="*/ 358807 w 912804"/>
                <a:gd name="connsiteY8" fmla="*/ 1019841 h 1019840"/>
                <a:gd name="connsiteX9" fmla="*/ 250317 w 912804"/>
                <a:gd name="connsiteY9" fmla="*/ 1019841 h 1019840"/>
                <a:gd name="connsiteX10" fmla="*/ 509683 w 912804"/>
                <a:gd name="connsiteY10" fmla="*/ 572136 h 1019840"/>
                <a:gd name="connsiteX11" fmla="*/ 491419 w 912804"/>
                <a:gd name="connsiteY11" fmla="*/ 504028 h 1019840"/>
                <a:gd name="connsiteX12" fmla="*/ 491300 w 912804"/>
                <a:gd name="connsiteY12" fmla="*/ 503960 h 1019840"/>
                <a:gd name="connsiteX13" fmla="*/ 491300 w 912804"/>
                <a:gd name="connsiteY13" fmla="*/ 503960 h 1019840"/>
                <a:gd name="connsiteX14" fmla="*/ 422910 w 912804"/>
                <a:gd name="connsiteY14" fmla="*/ 522286 h 1019840"/>
                <a:gd name="connsiteX15" fmla="*/ 134779 w 912804"/>
                <a:gd name="connsiteY15" fmla="*/ 1019841 h 1019840"/>
                <a:gd name="connsiteX16" fmla="*/ 0 w 912804"/>
                <a:gd name="connsiteY16" fmla="*/ 1019841 h 1019840"/>
                <a:gd name="connsiteX17" fmla="*/ 576548 w 912804"/>
                <a:gd name="connsiteY17" fmla="*/ 24541 h 1019840"/>
                <a:gd name="connsiteX18" fmla="*/ 643522 w 912804"/>
                <a:gd name="connsiteY18" fmla="*/ 6513 h 1019840"/>
                <a:gd name="connsiteX19" fmla="*/ 661607 w 912804"/>
                <a:gd name="connsiteY19" fmla="*/ 24541 h 1019840"/>
                <a:gd name="connsiteX20" fmla="*/ 902875 w 912804"/>
                <a:gd name="connsiteY20" fmla="*/ 441101 h 1019840"/>
                <a:gd name="connsiteX21" fmla="*/ 902875 w 912804"/>
                <a:gd name="connsiteY21" fmla="*/ 514879 h 101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12804" h="1019840">
                  <a:moveTo>
                    <a:pt x="902875" y="514879"/>
                  </a:moveTo>
                  <a:lnTo>
                    <a:pt x="631793" y="982904"/>
                  </a:lnTo>
                  <a:cubicBezTo>
                    <a:pt x="618629" y="1005752"/>
                    <a:pt x="594216" y="1019840"/>
                    <a:pt x="567785" y="1019841"/>
                  </a:cubicBezTo>
                  <a:lnTo>
                    <a:pt x="474536" y="1019841"/>
                  </a:lnTo>
                  <a:lnTo>
                    <a:pt x="677704" y="668514"/>
                  </a:lnTo>
                  <a:cubicBezTo>
                    <a:pt x="691513" y="644650"/>
                    <a:pt x="683330" y="614145"/>
                    <a:pt x="659416" y="600337"/>
                  </a:cubicBezTo>
                  <a:lnTo>
                    <a:pt x="659416" y="600337"/>
                  </a:lnTo>
                  <a:cubicBezTo>
                    <a:pt x="635477" y="586571"/>
                    <a:pt x="604877" y="594728"/>
                    <a:pt x="591026" y="618568"/>
                  </a:cubicBezTo>
                  <a:lnTo>
                    <a:pt x="358807" y="1019841"/>
                  </a:lnTo>
                  <a:lnTo>
                    <a:pt x="250317" y="1019841"/>
                  </a:lnTo>
                  <a:lnTo>
                    <a:pt x="509683" y="572136"/>
                  </a:lnTo>
                  <a:cubicBezTo>
                    <a:pt x="523506" y="548301"/>
                    <a:pt x="515329" y="517808"/>
                    <a:pt x="491419" y="504028"/>
                  </a:cubicBezTo>
                  <a:cubicBezTo>
                    <a:pt x="491379" y="504006"/>
                    <a:pt x="491339" y="503983"/>
                    <a:pt x="491300" y="503960"/>
                  </a:cubicBezTo>
                  <a:lnTo>
                    <a:pt x="491300" y="503960"/>
                  </a:lnTo>
                  <a:cubicBezTo>
                    <a:pt x="467336" y="490209"/>
                    <a:pt x="436728" y="498411"/>
                    <a:pt x="422910" y="522286"/>
                  </a:cubicBezTo>
                  <a:lnTo>
                    <a:pt x="134779" y="1019841"/>
                  </a:lnTo>
                  <a:lnTo>
                    <a:pt x="0" y="1019841"/>
                  </a:lnTo>
                  <a:lnTo>
                    <a:pt x="576548" y="24541"/>
                  </a:lnTo>
                  <a:cubicBezTo>
                    <a:pt x="590049" y="1126"/>
                    <a:pt x="620034" y="-6946"/>
                    <a:pt x="643522" y="6513"/>
                  </a:cubicBezTo>
                  <a:cubicBezTo>
                    <a:pt x="651043" y="10822"/>
                    <a:pt x="657284" y="17043"/>
                    <a:pt x="661607" y="24541"/>
                  </a:cubicBezTo>
                  <a:lnTo>
                    <a:pt x="902875" y="441101"/>
                  </a:lnTo>
                  <a:cubicBezTo>
                    <a:pt x="916115" y="463923"/>
                    <a:pt x="916115" y="492057"/>
                    <a:pt x="902875" y="51487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EG"/>
            </a:p>
          </p:txBody>
        </p:sp>
      </p:grp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A8160F4E-1F7C-3700-CDA7-EFC773EE31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6"/>
          <a:stretch/>
        </p:blipFill>
        <p:spPr>
          <a:xfrm>
            <a:off x="8054975" y="0"/>
            <a:ext cx="4878388" cy="6858000"/>
          </a:xfr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9CD9004-B1CC-CB10-E981-488DFD8C455F}"/>
              </a:ext>
            </a:extLst>
          </p:cNvPr>
          <p:cNvGrpSpPr/>
          <p:nvPr/>
        </p:nvGrpSpPr>
        <p:grpSpPr>
          <a:xfrm>
            <a:off x="7111394" y="2167771"/>
            <a:ext cx="947972" cy="2081746"/>
            <a:chOff x="5982882" y="1649532"/>
            <a:chExt cx="947972" cy="208174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96DF468-E5B0-BD51-27AB-4D4FA458DB11}"/>
                </a:ext>
              </a:extLst>
            </p:cNvPr>
            <p:cNvGrpSpPr/>
            <p:nvPr/>
          </p:nvGrpSpPr>
          <p:grpSpPr>
            <a:xfrm rot="16200000">
              <a:off x="5415995" y="2216419"/>
              <a:ext cx="2081746" cy="947972"/>
              <a:chOff x="8268840" y="5999354"/>
              <a:chExt cx="2081746" cy="947972"/>
            </a:xfrm>
            <a:solidFill>
              <a:srgbClr val="0069AA"/>
            </a:solidFill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1F9CF8A-973A-2FFB-0A85-2D16B287D4CD}"/>
                  </a:ext>
                </a:extLst>
              </p:cNvPr>
              <p:cNvSpPr/>
              <p:nvPr/>
            </p:nvSpPr>
            <p:spPr>
              <a:xfrm>
                <a:off x="8268840" y="6452218"/>
                <a:ext cx="2081746" cy="495108"/>
              </a:xfrm>
              <a:prstGeom prst="rect">
                <a:avLst/>
              </a:prstGeom>
              <a:grpFill/>
            </p:spPr>
            <p:txBody>
              <a:bodyPr wrap="square" lIns="0" tIns="108000" rIns="0" bIns="108000">
                <a:spAutoFit/>
              </a:bodyPr>
              <a:lstStyle/>
              <a:p>
                <a:pPr algn="ctr"/>
                <a:endParaRPr lang="en-EG" b="1" dirty="0">
                  <a:solidFill>
                    <a:srgbClr val="FFFFFF"/>
                  </a:solidFill>
                  <a:latin typeface="Montserrat SemiBold" pitchFamily="2" charset="77"/>
                  <a:ea typeface="Open Sans Semibold" panose="020B0606030504020204" pitchFamily="34" charset="0"/>
                  <a:cs typeface="Open Sans Semibold" panose="020B0606030504020204" pitchFamily="34" charset="0"/>
                </a:endParaRPr>
              </a:p>
            </p:txBody>
          </p:sp>
          <p:sp>
            <p:nvSpPr>
              <p:cNvPr id="5" name="Graphic 22">
                <a:extLst>
                  <a:ext uri="{FF2B5EF4-FFF2-40B4-BE49-F238E27FC236}">
                    <a16:creationId xmlns:a16="http://schemas.microsoft.com/office/drawing/2014/main" id="{BBE232BA-A93C-9496-D5F7-C71FACC86AE5}"/>
                  </a:ext>
                </a:extLst>
              </p:cNvPr>
              <p:cNvSpPr/>
              <p:nvPr/>
            </p:nvSpPr>
            <p:spPr>
              <a:xfrm>
                <a:off x="9320500" y="5999354"/>
                <a:ext cx="154363" cy="135215"/>
              </a:xfrm>
              <a:custGeom>
                <a:avLst/>
                <a:gdLst>
                  <a:gd name="connsiteX0" fmla="*/ 220943 w 484458"/>
                  <a:gd name="connsiteY0" fmla="*/ 12264 h 424361"/>
                  <a:gd name="connsiteX1" fmla="*/ 3296 w 484458"/>
                  <a:gd name="connsiteY1" fmla="*/ 387614 h 424361"/>
                  <a:gd name="connsiteX2" fmla="*/ 12291 w 484458"/>
                  <a:gd name="connsiteY2" fmla="*/ 421079 h 424361"/>
                  <a:gd name="connsiteX3" fmla="*/ 24632 w 484458"/>
                  <a:gd name="connsiteY3" fmla="*/ 424361 h 424361"/>
                  <a:gd name="connsiteX4" fmla="*/ 459925 w 484458"/>
                  <a:gd name="connsiteY4" fmla="*/ 424361 h 424361"/>
                  <a:gd name="connsiteX5" fmla="*/ 484458 w 484458"/>
                  <a:gd name="connsiteY5" fmla="*/ 399822 h 424361"/>
                  <a:gd name="connsiteX6" fmla="*/ 481166 w 484458"/>
                  <a:gd name="connsiteY6" fmla="*/ 387614 h 424361"/>
                  <a:gd name="connsiteX7" fmla="*/ 263519 w 484458"/>
                  <a:gd name="connsiteY7" fmla="*/ 12264 h 424361"/>
                  <a:gd name="connsiteX8" fmla="*/ 229955 w 484458"/>
                  <a:gd name="connsiteY8" fmla="*/ 3280 h 424361"/>
                  <a:gd name="connsiteX9" fmla="*/ 220943 w 484458"/>
                  <a:gd name="connsiteY9" fmla="*/ 12264 h 424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4458" h="424361">
                    <a:moveTo>
                      <a:pt x="220943" y="12264"/>
                    </a:moveTo>
                    <a:lnTo>
                      <a:pt x="3296" y="387614"/>
                    </a:lnTo>
                    <a:cubicBezTo>
                      <a:pt x="-3490" y="399331"/>
                      <a:pt x="537" y="414314"/>
                      <a:pt x="12291" y="421079"/>
                    </a:cubicBezTo>
                    <a:cubicBezTo>
                      <a:pt x="16043" y="423238"/>
                      <a:pt x="20300" y="424370"/>
                      <a:pt x="24632" y="424361"/>
                    </a:cubicBezTo>
                    <a:lnTo>
                      <a:pt x="459925" y="424361"/>
                    </a:lnTo>
                    <a:cubicBezTo>
                      <a:pt x="473497" y="424338"/>
                      <a:pt x="484481" y="413352"/>
                      <a:pt x="484458" y="399822"/>
                    </a:cubicBezTo>
                    <a:cubicBezTo>
                      <a:pt x="484451" y="395536"/>
                      <a:pt x="483316" y="391326"/>
                      <a:pt x="481166" y="387614"/>
                    </a:cubicBezTo>
                    <a:lnTo>
                      <a:pt x="263519" y="12264"/>
                    </a:lnTo>
                    <a:cubicBezTo>
                      <a:pt x="256739" y="543"/>
                      <a:pt x="241712" y="-3479"/>
                      <a:pt x="229955" y="3280"/>
                    </a:cubicBezTo>
                    <a:cubicBezTo>
                      <a:pt x="226210" y="5432"/>
                      <a:pt x="223102" y="8531"/>
                      <a:pt x="220943" y="122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EG"/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AB072C5-8217-8186-0EFA-2BC32286F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708845" y="2476820"/>
              <a:ext cx="1948911" cy="4055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096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18864992-7F00-7247-9E4B-E0B5A3CF3D8C}"/>
              </a:ext>
            </a:extLst>
          </p:cNvPr>
          <p:cNvSpPr/>
          <p:nvPr/>
        </p:nvSpPr>
        <p:spPr>
          <a:xfrm>
            <a:off x="7315199" y="4549140"/>
            <a:ext cx="4289425" cy="1724660"/>
          </a:xfrm>
          <a:prstGeom prst="rect">
            <a:avLst/>
          </a:prstGeom>
          <a:solidFill>
            <a:srgbClr val="302E2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3D7F10-9A6A-0349-8143-8EF105649799}"/>
              </a:ext>
            </a:extLst>
          </p:cNvPr>
          <p:cNvSpPr/>
          <p:nvPr/>
        </p:nvSpPr>
        <p:spPr>
          <a:xfrm>
            <a:off x="0" y="4126816"/>
            <a:ext cx="447542" cy="454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G">
              <a:solidFill>
                <a:schemeClr val="tx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239BD3-DF71-7546-A6C7-D1D0D319B4A9}"/>
              </a:ext>
            </a:extLst>
          </p:cNvPr>
          <p:cNvSpPr txBox="1"/>
          <p:nvPr/>
        </p:nvSpPr>
        <p:spPr>
          <a:xfrm>
            <a:off x="587375" y="3899967"/>
            <a:ext cx="36756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b="1" dirty="0">
                <a:latin typeface="Montserrat SemiBold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Tested </a:t>
            </a:r>
            <a:r>
              <a:rPr lang="en-US" sz="3200" b="1" dirty="0">
                <a:solidFill>
                  <a:srgbClr val="0069AA"/>
                </a:solidFill>
                <a:latin typeface="Montserrat SemiBold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&amp;</a:t>
            </a:r>
            <a:r>
              <a:rPr lang="en-US" sz="3200" b="1" dirty="0">
                <a:latin typeface="Montserrat SemiBold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 </a:t>
            </a:r>
            <a:r>
              <a:rPr lang="en-US" sz="3200" b="1" dirty="0">
                <a:solidFill>
                  <a:srgbClr val="0069AA"/>
                </a:solidFill>
                <a:latin typeface="Montserrat SemiBold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Certified</a:t>
            </a:r>
            <a:endParaRPr lang="en-US" sz="3200" b="1" dirty="0">
              <a:solidFill>
                <a:srgbClr val="0069AA"/>
              </a:solidFill>
              <a:latin typeface="Montserrat" pitchFamily="2" charset="77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316056-8BA5-7F4C-B8D5-19D03E96010B}"/>
              </a:ext>
            </a:extLst>
          </p:cNvPr>
          <p:cNvSpPr txBox="1"/>
          <p:nvPr/>
        </p:nvSpPr>
        <p:spPr>
          <a:xfrm>
            <a:off x="587375" y="4392410"/>
            <a:ext cx="5508625" cy="1477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dirty="0" err="1">
                <a:effectLst/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VEKAdeck</a:t>
            </a:r>
            <a:r>
              <a:rPr lang="en-US" sz="1300" dirty="0">
                <a:effectLst/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has been evaluated by </a:t>
            </a:r>
            <a:r>
              <a:rPr lang="en-US" sz="1300" b="1" dirty="0">
                <a:effectLst/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Intertek</a:t>
            </a:r>
            <a:r>
              <a:rPr lang="en-US" sz="1300" dirty="0">
                <a:effectLst/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Code Compliance Research Reports (CCRR-0137), the leading source of technical information on building codes, products, and technology and complies with the latest IBC and IRC Building Code standards.</a:t>
            </a:r>
          </a:p>
          <a:p>
            <a:pPr>
              <a:lnSpc>
                <a:spcPct val="150000"/>
              </a:lnSpc>
            </a:pPr>
            <a:endParaRPr lang="en-US" sz="1400" dirty="0">
              <a:solidFill>
                <a:schemeClr val="tx2"/>
              </a:solidFill>
              <a:latin typeface="Montserrat Light" pitchFamily="2" charset="77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699CA9F-3831-6A49-8094-74A18A2AF5EB}"/>
              </a:ext>
            </a:extLst>
          </p:cNvPr>
          <p:cNvSpPr txBox="1"/>
          <p:nvPr/>
        </p:nvSpPr>
        <p:spPr>
          <a:xfrm>
            <a:off x="7746788" y="4946022"/>
            <a:ext cx="3426246" cy="9308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600" i="1" dirty="0">
                <a:solidFill>
                  <a:srgbClr val="FFFFFF"/>
                </a:solidFill>
                <a:latin typeface="Montserrat Medium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“ The Ultimate Guide to Make a Career in Interior Designing</a:t>
            </a:r>
          </a:p>
          <a:p>
            <a:pPr algn="ctr">
              <a:lnSpc>
                <a:spcPct val="130000"/>
              </a:lnSpc>
            </a:pPr>
            <a:r>
              <a:rPr lang="en-US" sz="1600" i="1" dirty="0">
                <a:solidFill>
                  <a:srgbClr val="FFFFFF"/>
                </a:solidFill>
                <a:latin typeface="Montserrat Medium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In simplistic terms. “</a:t>
            </a:r>
            <a:endParaRPr lang="en-EG" sz="1600" i="1" dirty="0">
              <a:solidFill>
                <a:srgbClr val="FFFFFF"/>
              </a:solidFill>
              <a:latin typeface="Montserrat Medium" pitchFamily="2" charset="77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6F08EDA-464F-589A-3C99-232A81E1370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375" y="18475"/>
            <a:ext cx="5508625" cy="3410526"/>
          </a:xfrm>
        </p:spPr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D11E8B5A-A614-28F8-60CE-3FFB3BD9A06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751"/>
          <a:stretch/>
        </p:blipFill>
        <p:spPr>
          <a:xfrm>
            <a:off x="6096000" y="4057616"/>
            <a:ext cx="5508625" cy="2216184"/>
          </a:xfr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146BFC6-3F8B-4A6E-F624-27A2146A45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1" y="1"/>
            <a:ext cx="5515816" cy="342900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8AC99566-EA3C-F805-1625-7A7982A1ECA2}"/>
              </a:ext>
            </a:extLst>
          </p:cNvPr>
          <p:cNvSpPr/>
          <p:nvPr/>
        </p:nvSpPr>
        <p:spPr>
          <a:xfrm rot="16200000">
            <a:off x="10316197" y="3516240"/>
            <a:ext cx="2081746" cy="495108"/>
          </a:xfrm>
          <a:prstGeom prst="rect">
            <a:avLst/>
          </a:prstGeom>
          <a:solidFill>
            <a:srgbClr val="0069AA"/>
          </a:solidFill>
        </p:spPr>
        <p:txBody>
          <a:bodyPr wrap="square" lIns="0" tIns="108000" rIns="0" bIns="108000">
            <a:spAutoFit/>
          </a:bodyPr>
          <a:lstStyle/>
          <a:p>
            <a:pPr algn="ctr"/>
            <a:endParaRPr lang="en-EG" b="1" dirty="0">
              <a:solidFill>
                <a:srgbClr val="FFFFFF"/>
              </a:solidFill>
              <a:latin typeface="Montserrat SemiBold" pitchFamily="2" charset="77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42" name="Graphic 22">
            <a:extLst>
              <a:ext uri="{FF2B5EF4-FFF2-40B4-BE49-F238E27FC236}">
                <a16:creationId xmlns:a16="http://schemas.microsoft.com/office/drawing/2014/main" id="{6F311B1F-A369-54F1-AF5A-6240A13F2585}"/>
              </a:ext>
            </a:extLst>
          </p:cNvPr>
          <p:cNvSpPr/>
          <p:nvPr/>
        </p:nvSpPr>
        <p:spPr>
          <a:xfrm rot="16200000">
            <a:off x="10600446" y="3669635"/>
            <a:ext cx="154363" cy="135215"/>
          </a:xfrm>
          <a:custGeom>
            <a:avLst/>
            <a:gdLst>
              <a:gd name="connsiteX0" fmla="*/ 220943 w 484458"/>
              <a:gd name="connsiteY0" fmla="*/ 12264 h 424361"/>
              <a:gd name="connsiteX1" fmla="*/ 3296 w 484458"/>
              <a:gd name="connsiteY1" fmla="*/ 387614 h 424361"/>
              <a:gd name="connsiteX2" fmla="*/ 12291 w 484458"/>
              <a:gd name="connsiteY2" fmla="*/ 421079 h 424361"/>
              <a:gd name="connsiteX3" fmla="*/ 24632 w 484458"/>
              <a:gd name="connsiteY3" fmla="*/ 424361 h 424361"/>
              <a:gd name="connsiteX4" fmla="*/ 459925 w 484458"/>
              <a:gd name="connsiteY4" fmla="*/ 424361 h 424361"/>
              <a:gd name="connsiteX5" fmla="*/ 484458 w 484458"/>
              <a:gd name="connsiteY5" fmla="*/ 399822 h 424361"/>
              <a:gd name="connsiteX6" fmla="*/ 481166 w 484458"/>
              <a:gd name="connsiteY6" fmla="*/ 387614 h 424361"/>
              <a:gd name="connsiteX7" fmla="*/ 263519 w 484458"/>
              <a:gd name="connsiteY7" fmla="*/ 12264 h 424361"/>
              <a:gd name="connsiteX8" fmla="*/ 229955 w 484458"/>
              <a:gd name="connsiteY8" fmla="*/ 3280 h 424361"/>
              <a:gd name="connsiteX9" fmla="*/ 220943 w 484458"/>
              <a:gd name="connsiteY9" fmla="*/ 12264 h 42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4458" h="424361">
                <a:moveTo>
                  <a:pt x="220943" y="12264"/>
                </a:moveTo>
                <a:lnTo>
                  <a:pt x="3296" y="387614"/>
                </a:lnTo>
                <a:cubicBezTo>
                  <a:pt x="-3490" y="399331"/>
                  <a:pt x="537" y="414314"/>
                  <a:pt x="12291" y="421079"/>
                </a:cubicBezTo>
                <a:cubicBezTo>
                  <a:pt x="16043" y="423238"/>
                  <a:pt x="20300" y="424370"/>
                  <a:pt x="24632" y="424361"/>
                </a:cubicBezTo>
                <a:lnTo>
                  <a:pt x="459925" y="424361"/>
                </a:lnTo>
                <a:cubicBezTo>
                  <a:pt x="473497" y="424338"/>
                  <a:pt x="484481" y="413352"/>
                  <a:pt x="484458" y="399822"/>
                </a:cubicBezTo>
                <a:cubicBezTo>
                  <a:pt x="484451" y="395536"/>
                  <a:pt x="483316" y="391326"/>
                  <a:pt x="481166" y="387614"/>
                </a:cubicBezTo>
                <a:lnTo>
                  <a:pt x="263519" y="12264"/>
                </a:lnTo>
                <a:cubicBezTo>
                  <a:pt x="256739" y="543"/>
                  <a:pt x="241712" y="-3479"/>
                  <a:pt x="229955" y="3280"/>
                </a:cubicBezTo>
                <a:cubicBezTo>
                  <a:pt x="226210" y="5432"/>
                  <a:pt x="223102" y="8531"/>
                  <a:pt x="220943" y="12264"/>
                </a:cubicBezTo>
                <a:close/>
              </a:path>
            </a:pathLst>
          </a:custGeom>
          <a:solidFill>
            <a:srgbClr val="0069A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EG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5B3769F-C62F-1ABF-4BD4-9E7C2B1499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382615" y="3550209"/>
            <a:ext cx="1948911" cy="405594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38CA3D12-F289-B4FD-DFA7-0D432EEC4C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7374" y="5175056"/>
            <a:ext cx="1885952" cy="18859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ACE706-7675-DB44-A7DE-47AF4E966F9E}"/>
              </a:ext>
            </a:extLst>
          </p:cNvPr>
          <p:cNvSpPr txBox="1"/>
          <p:nvPr/>
        </p:nvSpPr>
        <p:spPr>
          <a:xfrm>
            <a:off x="6675188" y="4927910"/>
            <a:ext cx="428942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Montserrat Medium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Not a Composite  </a:t>
            </a:r>
            <a:r>
              <a:rPr lang="en-US" sz="1400" dirty="0">
                <a:solidFill>
                  <a:schemeClr val="bg1"/>
                </a:solidFill>
                <a:latin typeface="Montserrat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-100% Cellular PVC Core</a:t>
            </a:r>
            <a:endParaRPr lang="en-EG" sz="1400">
              <a:solidFill>
                <a:schemeClr val="bg1"/>
              </a:solidFill>
              <a:latin typeface="Montserrat" pitchFamily="2" charset="77"/>
              <a:ea typeface="Open Sans SemiBold" panose="020B0606030504020204" pitchFamily="34" charset="0"/>
              <a:cs typeface="Open Sans SemiBold" panose="020B0606030504020204" pitchFamily="34" charset="0"/>
            </a:endParaRPr>
          </a:p>
          <a:p>
            <a:endParaRPr lang="en-EG" sz="1400" dirty="0">
              <a:latin typeface="Montserrat Medium" pitchFamily="2" charset="77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64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5F44AE-3474-AE89-ED80-F930DE687F53}"/>
              </a:ext>
            </a:extLst>
          </p:cNvPr>
          <p:cNvSpPr txBox="1"/>
          <p:nvPr/>
        </p:nvSpPr>
        <p:spPr>
          <a:xfrm>
            <a:off x="6638430" y="6058391"/>
            <a:ext cx="3193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77"/>
              </a:rPr>
              <a:t>For custom looks, install VEKAdeck </a:t>
            </a:r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77"/>
              </a:rPr>
            </a:b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77"/>
              </a:rPr>
              <a:t>fascia boards on curves and semicircles.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F9FF56-43B8-2CDD-9879-9CA5478B117F}"/>
              </a:ext>
            </a:extLst>
          </p:cNvPr>
          <p:cNvSpPr txBox="1"/>
          <p:nvPr/>
        </p:nvSpPr>
        <p:spPr>
          <a:xfrm>
            <a:off x="-138687" y="216315"/>
            <a:ext cx="5057317" cy="952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320"/>
              </a:lnSpc>
            </a:pPr>
            <a:r>
              <a:rPr lang="en-US" sz="3600" b="1" spc="-150" dirty="0">
                <a:solidFill>
                  <a:srgbClr val="0069AA"/>
                </a:solidFill>
                <a:latin typeface="Montserrat" pitchFamily="2" charset="77"/>
              </a:rPr>
              <a:t>VEKAdeck &amp; Fascia </a:t>
            </a:r>
            <a:r>
              <a:rPr lang="en-US" sz="3600" b="1" spc="-150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Color Options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5C6F16-01A2-D56F-BB2A-0AF019CFB3B1}"/>
              </a:ext>
            </a:extLst>
          </p:cNvPr>
          <p:cNvSpPr txBox="1"/>
          <p:nvPr/>
        </p:nvSpPr>
        <p:spPr>
          <a:xfrm>
            <a:off x="4918630" y="594799"/>
            <a:ext cx="35275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Montserrat Light" pitchFamily="2" charset="77"/>
              </a:rPr>
              <a:t>Impact-resistant VEKAdeck fascia colors perfectly match VEKAdeck colors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F9900D-D12F-1A12-28D0-EB028809DA0D}"/>
              </a:ext>
            </a:extLst>
          </p:cNvPr>
          <p:cNvPicPr preferRelativeResize="0">
            <a:picLocks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533" y="1593009"/>
            <a:ext cx="1633639" cy="16312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E1926C-A361-86DC-B783-C5B4D22D348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3097" y="1593009"/>
            <a:ext cx="1631269" cy="16312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ADC083-440C-906B-8336-1EA552BDD58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5769" y="3439185"/>
            <a:ext cx="2256231" cy="3012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C20D09-01FC-C855-246A-79140B8B2F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4960" y="1593009"/>
            <a:ext cx="1631268" cy="16312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C1B42C-85E6-E2CA-8659-08C5CF4C6EFB}"/>
              </a:ext>
            </a:extLst>
          </p:cNvPr>
          <p:cNvPicPr preferRelativeResize="0">
            <a:picLocks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0358" y="1593009"/>
            <a:ext cx="1631268" cy="16312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3B594C-FCA8-BCC3-FEC3-25F76384E386}"/>
              </a:ext>
            </a:extLst>
          </p:cNvPr>
          <p:cNvPicPr preferRelativeResize="0">
            <a:picLocks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8495" y="1593009"/>
            <a:ext cx="1631268" cy="1631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C244FF-2E5A-DDD0-49FB-D5F4CB4EC379}"/>
              </a:ext>
            </a:extLst>
          </p:cNvPr>
          <p:cNvPicPr preferRelativeResize="0">
            <a:picLocks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830" y="3437878"/>
            <a:ext cx="1631268" cy="16312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10BF4E-4169-0EF0-23CF-BB1183885DFB}"/>
              </a:ext>
            </a:extLst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5769" y="1593009"/>
            <a:ext cx="1631268" cy="16312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E35A17-5430-80BE-547E-0FA6B4F3948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7444" y="3437878"/>
            <a:ext cx="1631268" cy="16312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03B70C-1DF5-F9DC-44B9-548663A0BC1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8"/>
          <a:stretch/>
        </p:blipFill>
        <p:spPr>
          <a:xfrm>
            <a:off x="4340357" y="3437878"/>
            <a:ext cx="1627632" cy="16276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435790-27C3-3EE7-7236-94FCDA2DE02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1627" y="3437878"/>
            <a:ext cx="1621964" cy="16276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AE833D-B730-D935-1D3F-1F896A6F0E1E}"/>
              </a:ext>
            </a:extLst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7720" y="3437878"/>
            <a:ext cx="1631269" cy="163126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31A5681-310E-A1F7-A593-AB895F87A0C1}"/>
              </a:ext>
            </a:extLst>
          </p:cNvPr>
          <p:cNvGrpSpPr/>
          <p:nvPr/>
        </p:nvGrpSpPr>
        <p:grpSpPr>
          <a:xfrm>
            <a:off x="558514" y="1223677"/>
            <a:ext cx="11202068" cy="4175654"/>
            <a:chOff x="252099" y="1350999"/>
            <a:chExt cx="11202068" cy="417565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2D6AC59-F167-1049-DD40-3EF4FD1C1FDF}"/>
                </a:ext>
              </a:extLst>
            </p:cNvPr>
            <p:cNvSpPr txBox="1"/>
            <p:nvPr/>
          </p:nvSpPr>
          <p:spPr>
            <a:xfrm>
              <a:off x="254131" y="1350999"/>
              <a:ext cx="183145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d-ID" sz="1800" b="1" dirty="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77"/>
                  <a:ea typeface="Lato" panose="020F0502020204030203" pitchFamily="34" charset="0"/>
                  <a:cs typeface="Lato" panose="020F0502020204030203" pitchFamily="34" charset="0"/>
                </a:rPr>
                <a:t>WHITE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D122166-6E6A-4A43-107D-9D1E5C45AEE4}"/>
                </a:ext>
              </a:extLst>
            </p:cNvPr>
            <p:cNvSpPr txBox="1"/>
            <p:nvPr/>
          </p:nvSpPr>
          <p:spPr>
            <a:xfrm>
              <a:off x="2107534" y="1350999"/>
              <a:ext cx="183145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d-ID" sz="1800" b="1" dirty="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77"/>
                  <a:ea typeface="Lato" panose="020F0502020204030203" pitchFamily="34" charset="0"/>
                  <a:cs typeface="Lato" panose="020F0502020204030203" pitchFamily="34" charset="0"/>
                </a:rPr>
                <a:t>KHAKI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1D97261-2E33-8051-74E2-DDB63C9C1AF8}"/>
                </a:ext>
              </a:extLst>
            </p:cNvPr>
            <p:cNvSpPr txBox="1"/>
            <p:nvPr/>
          </p:nvSpPr>
          <p:spPr>
            <a:xfrm>
              <a:off x="4032614" y="1350999"/>
              <a:ext cx="183145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d-ID" sz="1800" b="1" dirty="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77"/>
                  <a:ea typeface="Lato" panose="020F0502020204030203" pitchFamily="34" charset="0"/>
                  <a:cs typeface="Lato" panose="020F0502020204030203" pitchFamily="34" charset="0"/>
                </a:rPr>
                <a:t>ALMOND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9541A0F-5F7A-6CF3-C9A9-E07FA11A2CB3}"/>
                </a:ext>
              </a:extLst>
            </p:cNvPr>
            <p:cNvSpPr txBox="1"/>
            <p:nvPr/>
          </p:nvSpPr>
          <p:spPr>
            <a:xfrm>
              <a:off x="5915354" y="1350999"/>
              <a:ext cx="183145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d-ID" sz="1800" b="1" dirty="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77"/>
                  <a:ea typeface="Lato" panose="020F0502020204030203" pitchFamily="34" charset="0"/>
                  <a:cs typeface="Lato" panose="020F0502020204030203" pitchFamily="34" charset="0"/>
                </a:rPr>
                <a:t>GREY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D478CDE-0B73-2F44-4661-FBFE079C5874}"/>
                </a:ext>
              </a:extLst>
            </p:cNvPr>
            <p:cNvSpPr txBox="1"/>
            <p:nvPr/>
          </p:nvSpPr>
          <p:spPr>
            <a:xfrm>
              <a:off x="7795435" y="1350999"/>
              <a:ext cx="183145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d-ID" sz="1800" b="1" dirty="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77"/>
                  <a:ea typeface="Lato" panose="020F0502020204030203" pitchFamily="34" charset="0"/>
                  <a:cs typeface="Lato" panose="020F0502020204030203" pitchFamily="34" charset="0"/>
                </a:rPr>
                <a:t>MOCHA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C6D5B2F-96B2-DB01-DD35-AC1331ADCA95}"/>
                </a:ext>
              </a:extLst>
            </p:cNvPr>
            <p:cNvSpPr txBox="1"/>
            <p:nvPr/>
          </p:nvSpPr>
          <p:spPr>
            <a:xfrm>
              <a:off x="252099" y="5157321"/>
              <a:ext cx="183145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d-ID" sz="1800" b="1" dirty="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77"/>
                  <a:ea typeface="Lato" panose="020F0502020204030203" pitchFamily="34" charset="0"/>
                  <a:cs typeface="Lato" panose="020F0502020204030203" pitchFamily="34" charset="0"/>
                </a:rPr>
                <a:t>PEWTER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A882D60-30C5-0965-8EE9-2E544BB3AEB7}"/>
                </a:ext>
              </a:extLst>
            </p:cNvPr>
            <p:cNvSpPr txBox="1"/>
            <p:nvPr/>
          </p:nvSpPr>
          <p:spPr>
            <a:xfrm>
              <a:off x="9622709" y="1350999"/>
              <a:ext cx="183145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d-ID" sz="1800" b="1" dirty="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77"/>
                  <a:ea typeface="Lato" panose="020F0502020204030203" pitchFamily="34" charset="0"/>
                  <a:cs typeface="Lato" panose="020F0502020204030203" pitchFamily="34" charset="0"/>
                </a:rPr>
                <a:t>WALNUT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78293F9-4606-390C-9030-75DEC9B3384B}"/>
                </a:ext>
              </a:extLst>
            </p:cNvPr>
            <p:cNvGrpSpPr/>
            <p:nvPr/>
          </p:nvGrpSpPr>
          <p:grpSpPr>
            <a:xfrm>
              <a:off x="2148545" y="4918984"/>
              <a:ext cx="1831458" cy="607669"/>
              <a:chOff x="2148545" y="4918984"/>
              <a:chExt cx="1831458" cy="607669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F0A3F77-4FAA-6E6B-CC94-94EFC2D4DF0C}"/>
                  </a:ext>
                </a:extLst>
              </p:cNvPr>
              <p:cNvSpPr txBox="1"/>
              <p:nvPr/>
            </p:nvSpPr>
            <p:spPr>
              <a:xfrm>
                <a:off x="2148545" y="5157321"/>
                <a:ext cx="1831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d-ID" sz="1800" b="1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HAZELNUT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CA744D2-ADEA-3CE6-640B-0A977020389B}"/>
                  </a:ext>
                </a:extLst>
              </p:cNvPr>
              <p:cNvSpPr txBox="1"/>
              <p:nvPr/>
            </p:nvSpPr>
            <p:spPr>
              <a:xfrm>
                <a:off x="2156963" y="4918984"/>
                <a:ext cx="165533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Lato Semibold" panose="020F0502020204030203" pitchFamily="34" charset="77"/>
                  </a:rPr>
                  <a:t>SIGNATURE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B777114-5E59-738D-CA8E-81CA135B1F2A}"/>
                </a:ext>
              </a:extLst>
            </p:cNvPr>
            <p:cNvGrpSpPr/>
            <p:nvPr/>
          </p:nvGrpSpPr>
          <p:grpSpPr>
            <a:xfrm>
              <a:off x="3988421" y="4918984"/>
              <a:ext cx="1831458" cy="607669"/>
              <a:chOff x="3988421" y="4918984"/>
              <a:chExt cx="1831458" cy="607669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A739C84-0276-0E99-0656-1E82A34C136F}"/>
                  </a:ext>
                </a:extLst>
              </p:cNvPr>
              <p:cNvSpPr txBox="1"/>
              <p:nvPr/>
            </p:nvSpPr>
            <p:spPr>
              <a:xfrm>
                <a:off x="3988421" y="5157321"/>
                <a:ext cx="1831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d-ID" sz="1800" b="1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ESPRESSO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526D0EB-CF56-88BE-22AF-29E7B3A5E022}"/>
                  </a:ext>
                </a:extLst>
              </p:cNvPr>
              <p:cNvSpPr txBox="1"/>
              <p:nvPr/>
            </p:nvSpPr>
            <p:spPr>
              <a:xfrm>
                <a:off x="4006240" y="4918984"/>
                <a:ext cx="165533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Lato" panose="020F0502020204030203" pitchFamily="34" charset="77"/>
                  </a:rPr>
                  <a:t>SIGNATURE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FD7D747-4E13-F7B0-4718-20DA9FFE7F74}"/>
                </a:ext>
              </a:extLst>
            </p:cNvPr>
            <p:cNvGrpSpPr/>
            <p:nvPr/>
          </p:nvGrpSpPr>
          <p:grpSpPr>
            <a:xfrm>
              <a:off x="5901354" y="4918984"/>
              <a:ext cx="1831458" cy="607669"/>
              <a:chOff x="5901354" y="4918984"/>
              <a:chExt cx="1831458" cy="607669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CC0D910-6D59-6DCE-E8BC-AF5D18543146}"/>
                  </a:ext>
                </a:extLst>
              </p:cNvPr>
              <p:cNvSpPr txBox="1"/>
              <p:nvPr/>
            </p:nvSpPr>
            <p:spPr>
              <a:xfrm>
                <a:off x="5901354" y="5157321"/>
                <a:ext cx="1831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d-ID" sz="1800" b="1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STORM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5693257-BB04-799D-6308-E97BA5377081}"/>
                  </a:ext>
                </a:extLst>
              </p:cNvPr>
              <p:cNvSpPr txBox="1"/>
              <p:nvPr/>
            </p:nvSpPr>
            <p:spPr>
              <a:xfrm>
                <a:off x="5921224" y="4918984"/>
                <a:ext cx="165533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Lato" panose="020F0502020204030203" pitchFamily="34" charset="77"/>
                  </a:rPr>
                  <a:t>SIGNATURE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F9D8D21-4C34-4A98-7F61-7D0B2427DAF1}"/>
                </a:ext>
              </a:extLst>
            </p:cNvPr>
            <p:cNvGrpSpPr/>
            <p:nvPr/>
          </p:nvGrpSpPr>
          <p:grpSpPr>
            <a:xfrm>
              <a:off x="7801304" y="4918984"/>
              <a:ext cx="1831460" cy="607669"/>
              <a:chOff x="7801304" y="4918984"/>
              <a:chExt cx="1831460" cy="607669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3B3A3DD-13F0-8DFD-3475-7E26A1238A6E}"/>
                  </a:ext>
                </a:extLst>
              </p:cNvPr>
              <p:cNvSpPr txBox="1"/>
              <p:nvPr/>
            </p:nvSpPr>
            <p:spPr>
              <a:xfrm>
                <a:off x="7801306" y="5157321"/>
                <a:ext cx="1831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d-ID" sz="1800" b="1" dirty="0">
                    <a:solidFill>
                      <a:schemeClr val="bg1">
                        <a:lumMod val="50000"/>
                      </a:schemeClr>
                    </a:solidFill>
                    <a:latin typeface="Lato" panose="020F0502020204030203" pitchFamily="34" charset="77"/>
                    <a:ea typeface="Lato" panose="020F0502020204030203" pitchFamily="34" charset="0"/>
                    <a:cs typeface="Lato" panose="020F0502020204030203" pitchFamily="34" charset="0"/>
                  </a:rPr>
                  <a:t>CAYENNE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C5CB2CA-660E-71AB-2C43-6F5E13E11A9A}"/>
                  </a:ext>
                </a:extLst>
              </p:cNvPr>
              <p:cNvSpPr txBox="1"/>
              <p:nvPr/>
            </p:nvSpPr>
            <p:spPr>
              <a:xfrm>
                <a:off x="7801304" y="4918984"/>
                <a:ext cx="162135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Lato" panose="020F0502020204030203" pitchFamily="34" charset="77"/>
                  </a:rPr>
                  <a:t>SIGNATURE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559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831318-6CFF-C44F-88ED-CC305BD259C1}"/>
              </a:ext>
            </a:extLst>
          </p:cNvPr>
          <p:cNvSpPr/>
          <p:nvPr/>
        </p:nvSpPr>
        <p:spPr>
          <a:xfrm>
            <a:off x="4453092" y="595351"/>
            <a:ext cx="3575747" cy="189385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865563-CB25-D342-8566-0DFF56B4E34D}"/>
              </a:ext>
            </a:extLst>
          </p:cNvPr>
          <p:cNvSpPr/>
          <p:nvPr/>
        </p:nvSpPr>
        <p:spPr>
          <a:xfrm>
            <a:off x="4453092" y="4379945"/>
            <a:ext cx="3575747" cy="189385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39FD01-CA25-4847-9F5F-4CDD0731F5AF}"/>
              </a:ext>
            </a:extLst>
          </p:cNvPr>
          <p:cNvSpPr/>
          <p:nvPr/>
        </p:nvSpPr>
        <p:spPr>
          <a:xfrm>
            <a:off x="0" y="822162"/>
            <a:ext cx="447542" cy="454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G">
              <a:solidFill>
                <a:schemeClr val="tx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E44CBC-72ED-A94A-A342-F276806E6750}"/>
              </a:ext>
            </a:extLst>
          </p:cNvPr>
          <p:cNvSpPr txBox="1"/>
          <p:nvPr/>
        </p:nvSpPr>
        <p:spPr>
          <a:xfrm>
            <a:off x="587375" y="595313"/>
            <a:ext cx="3090590" cy="9848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65000"/>
                  </a:schemeClr>
                </a:solidFill>
                <a:latin typeface="Montserrat SemiBold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Installation</a:t>
            </a:r>
            <a:r>
              <a:rPr lang="en-US" sz="3200" b="1" dirty="0">
                <a:latin typeface="Montserrat SemiBold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 </a:t>
            </a:r>
          </a:p>
          <a:p>
            <a:r>
              <a:rPr lang="en-US" sz="3200" b="1" dirty="0">
                <a:solidFill>
                  <a:schemeClr val="accent1"/>
                </a:solidFill>
                <a:latin typeface="Montserrat SemiBold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&amp; Maintenance</a:t>
            </a:r>
            <a:endParaRPr lang="en-US" sz="3200" b="1" dirty="0">
              <a:solidFill>
                <a:schemeClr val="accent1"/>
              </a:solidFill>
              <a:latin typeface="Montserrat" pitchFamily="2" charset="77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737BA6-BB11-4E4E-8A5E-B3992144D118}"/>
              </a:ext>
            </a:extLst>
          </p:cNvPr>
          <p:cNvSpPr txBox="1"/>
          <p:nvPr/>
        </p:nvSpPr>
        <p:spPr>
          <a:xfrm>
            <a:off x="587375" y="1943299"/>
            <a:ext cx="3382459" cy="4300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Wingdings" pitchFamily="2" charset="2"/>
              <a:buChar char="ü"/>
            </a:pPr>
            <a:r>
              <a:rPr lang="en-US" sz="1200" b="0" i="0" dirty="0">
                <a:solidFill>
                  <a:srgbClr val="374151"/>
                </a:solidFill>
                <a:effectLst/>
                <a:latin typeface="Söhne"/>
              </a:rPr>
              <a:t>Effortlessly installed with traditional tools, </a:t>
            </a:r>
            <a:r>
              <a:rPr lang="en-US" sz="1200" b="0" i="0" dirty="0" err="1">
                <a:solidFill>
                  <a:srgbClr val="374151"/>
                </a:solidFill>
                <a:effectLst/>
                <a:latin typeface="Söhne"/>
              </a:rPr>
              <a:t>VEKAdeck</a:t>
            </a:r>
            <a:r>
              <a:rPr lang="en-US" sz="1200" b="0" i="0" dirty="0">
                <a:solidFill>
                  <a:srgbClr val="374151"/>
                </a:solidFill>
                <a:effectLst/>
                <a:latin typeface="Söhne"/>
              </a:rPr>
              <a:t> material is easy to work with and cut.</a:t>
            </a:r>
          </a:p>
          <a:p>
            <a:pPr marL="171450" indent="-171450">
              <a:buFont typeface="Wingdings" pitchFamily="2" charset="2"/>
              <a:buChar char="ü"/>
            </a:pPr>
            <a:endParaRPr lang="en-US" sz="1200" dirty="0">
              <a:solidFill>
                <a:srgbClr val="374151"/>
              </a:solidFill>
              <a:latin typeface="Söhne"/>
            </a:endParaRPr>
          </a:p>
          <a:p>
            <a:pPr marL="171450" indent="-171450">
              <a:buFont typeface="Wingdings" pitchFamily="2" charset="2"/>
              <a:buChar char="ü"/>
            </a:pPr>
            <a:r>
              <a:rPr lang="en-US" sz="1200" b="0" i="0" dirty="0">
                <a:solidFill>
                  <a:srgbClr val="374151"/>
                </a:solidFill>
                <a:effectLst/>
                <a:latin typeface="Söhne"/>
              </a:rPr>
              <a:t>VEKAdeck can be sawed at any angle and is self-countersinking; the board will not mushroom, and resists splits better than most woods and composites.</a:t>
            </a:r>
          </a:p>
          <a:p>
            <a:pPr marL="171450" indent="-171450">
              <a:buFont typeface="Wingdings" pitchFamily="2" charset="2"/>
              <a:buChar char="ü"/>
            </a:pPr>
            <a:endParaRPr lang="en-US" sz="1200" dirty="0">
              <a:solidFill>
                <a:srgbClr val="374151"/>
              </a:solidFill>
              <a:latin typeface="Söhne"/>
            </a:endParaRPr>
          </a:p>
          <a:p>
            <a:pPr marL="171450" indent="-171450">
              <a:buFont typeface="Wingdings" pitchFamily="2" charset="2"/>
              <a:buChar char="ü"/>
            </a:pPr>
            <a:r>
              <a:rPr lang="en-US" sz="1200" b="0" i="0" dirty="0">
                <a:solidFill>
                  <a:srgbClr val="374151"/>
                </a:solidFill>
                <a:effectLst/>
                <a:latin typeface="Söhne"/>
              </a:rPr>
              <a:t>VEKAdeck easily accepts screws, and most types of fasteners. VEKA recommends stainless steel screws for best performance.</a:t>
            </a:r>
          </a:p>
          <a:p>
            <a:pPr marL="171450" indent="-171450">
              <a:buFont typeface="Wingdings" pitchFamily="2" charset="2"/>
              <a:buChar char="ü"/>
            </a:pPr>
            <a:endParaRPr lang="en-US" sz="1200" dirty="0">
              <a:solidFill>
                <a:srgbClr val="374151"/>
              </a:solidFill>
              <a:latin typeface="Söhne"/>
              <a:ea typeface="Open Sans SemiBold" panose="020B0606030504020204" pitchFamily="34" charset="0"/>
              <a:cs typeface="Open Sans SemiBold" panose="020B0606030504020204" pitchFamily="34" charset="0"/>
            </a:endParaRPr>
          </a:p>
          <a:p>
            <a:pPr marL="171450" indent="-171450" algn="l">
              <a:buFont typeface="Wingdings" pitchFamily="2" charset="2"/>
              <a:buChar char="ü"/>
            </a:pPr>
            <a:r>
              <a:rPr lang="en-US" sz="1200" b="0" i="0" dirty="0">
                <a:solidFill>
                  <a:srgbClr val="374151"/>
                </a:solidFill>
                <a:effectLst/>
                <a:latin typeface="Söhne"/>
              </a:rPr>
              <a:t>Routinely clean your PVC decking with a mild soap and water solution to prevent dirt buildup.</a:t>
            </a:r>
          </a:p>
          <a:p>
            <a:pPr marL="171450" indent="-171450" algn="l">
              <a:buFont typeface="Wingdings" pitchFamily="2" charset="2"/>
              <a:buChar char="ü"/>
            </a:pPr>
            <a:endParaRPr lang="en-US" sz="12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171450" indent="-171450" algn="l">
              <a:buFont typeface="Wingdings" pitchFamily="2" charset="2"/>
              <a:buChar char="ü"/>
            </a:pPr>
            <a:r>
              <a:rPr lang="en-US" sz="1200" b="0" i="0" dirty="0">
                <a:solidFill>
                  <a:srgbClr val="374151"/>
                </a:solidFill>
                <a:effectLst/>
                <a:latin typeface="Söhne"/>
              </a:rPr>
              <a:t>Avoid using abrasive cleaning tools to prevent scratching the surface of the PVC decking.</a:t>
            </a:r>
          </a:p>
          <a:p>
            <a:pPr marL="171450" indent="-171450" algn="l">
              <a:buFont typeface="Wingdings" pitchFamily="2" charset="2"/>
              <a:buChar char="ü"/>
            </a:pPr>
            <a:endParaRPr lang="en-US" sz="1200" dirty="0">
              <a:solidFill>
                <a:srgbClr val="374151"/>
              </a:solidFill>
              <a:latin typeface="Söhne"/>
            </a:endParaRPr>
          </a:p>
          <a:p>
            <a:pPr marL="171450" indent="-171450" algn="l">
              <a:buFont typeface="Wingdings" pitchFamily="2" charset="2"/>
              <a:buChar char="ü"/>
            </a:pPr>
            <a:r>
              <a:rPr lang="en-US" sz="1200" b="0" i="0" dirty="0">
                <a:solidFill>
                  <a:srgbClr val="374151"/>
                </a:solidFill>
                <a:effectLst/>
                <a:latin typeface="Söhne"/>
              </a:rPr>
              <a:t>Power washing is an acceptable method for cleaning </a:t>
            </a:r>
            <a:r>
              <a:rPr lang="en-US" sz="1200" b="0" i="0" dirty="0" err="1">
                <a:solidFill>
                  <a:srgbClr val="374151"/>
                </a:solidFill>
                <a:effectLst/>
                <a:latin typeface="Söhne"/>
              </a:rPr>
              <a:t>VEKAdeck</a:t>
            </a:r>
            <a:r>
              <a:rPr lang="en-US" sz="1200" b="0" i="0" dirty="0">
                <a:solidFill>
                  <a:srgbClr val="374151"/>
                </a:solidFill>
                <a:effectLst/>
                <a:latin typeface="Söhne"/>
              </a:rPr>
              <a:t>; set pressure washer to manufacturer’s recommended setting for vinyl to avoid damage.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chemeClr val="tx2"/>
              </a:solidFill>
              <a:latin typeface="Montserrat" pitchFamily="2" charset="77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AF081C-8BFF-0844-9357-3DF44B14FCE7}"/>
              </a:ext>
            </a:extLst>
          </p:cNvPr>
          <p:cNvGrpSpPr/>
          <p:nvPr/>
        </p:nvGrpSpPr>
        <p:grpSpPr>
          <a:xfrm rot="16200000">
            <a:off x="10903573" y="3181446"/>
            <a:ext cx="2081746" cy="495108"/>
            <a:chOff x="8768535" y="5724538"/>
            <a:chExt cx="2081746" cy="49510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09D6BA1-5E4B-664F-BDC3-C483910E27C7}"/>
                </a:ext>
              </a:extLst>
            </p:cNvPr>
            <p:cNvSpPr/>
            <p:nvPr/>
          </p:nvSpPr>
          <p:spPr>
            <a:xfrm>
              <a:off x="8768535" y="5724538"/>
              <a:ext cx="2081746" cy="49510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0" tIns="108000" rIns="0" bIns="108000">
              <a:spAutoFit/>
            </a:bodyPr>
            <a:lstStyle/>
            <a:p>
              <a:pPr algn="ctr"/>
              <a:r>
                <a:rPr lang="en-US" b="1" dirty="0">
                  <a:solidFill>
                    <a:srgbClr val="FFFFFF"/>
                  </a:solidFill>
                  <a:latin typeface="Montserrat SemiBold" pitchFamily="2" charset="77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        INTERIX</a:t>
              </a:r>
              <a:endParaRPr lang="en-EG" b="1" dirty="0">
                <a:solidFill>
                  <a:srgbClr val="FFFFFF"/>
                </a:solidFill>
                <a:latin typeface="Montserrat SemiBold" pitchFamily="2" charset="77"/>
                <a:ea typeface="Open Sans Semibold" panose="020B0606030504020204" pitchFamily="34" charset="0"/>
                <a:cs typeface="Open Sans Semibold" panose="020B0606030504020204" pitchFamily="34" charset="0"/>
              </a:endParaRPr>
            </a:p>
          </p:txBody>
        </p:sp>
        <p:grpSp>
          <p:nvGrpSpPr>
            <p:cNvPr id="15" name="Graphic 22">
              <a:extLst>
                <a:ext uri="{FF2B5EF4-FFF2-40B4-BE49-F238E27FC236}">
                  <a16:creationId xmlns:a16="http://schemas.microsoft.com/office/drawing/2014/main" id="{F8ACC616-3A10-A241-B6CA-E092F3E98BE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86129" y="5809615"/>
              <a:ext cx="388734" cy="324954"/>
              <a:chOff x="8762294" y="3777782"/>
              <a:chExt cx="1220015" cy="1019840"/>
            </a:xfrm>
            <a:solidFill>
              <a:schemeClr val="accent1"/>
            </a:solidFill>
          </p:grpSpPr>
          <p:sp>
            <p:nvSpPr>
              <p:cNvPr id="16" name="Graphic 22">
                <a:extLst>
                  <a:ext uri="{FF2B5EF4-FFF2-40B4-BE49-F238E27FC236}">
                    <a16:creationId xmlns:a16="http://schemas.microsoft.com/office/drawing/2014/main" id="{80FF9CAD-78DA-AD4C-AA4D-8D1CC89F7002}"/>
                  </a:ext>
                </a:extLst>
              </p:cNvPr>
              <p:cNvSpPr/>
              <p:nvPr/>
            </p:nvSpPr>
            <p:spPr>
              <a:xfrm>
                <a:off x="9497851" y="4373262"/>
                <a:ext cx="484458" cy="424361"/>
              </a:xfrm>
              <a:custGeom>
                <a:avLst/>
                <a:gdLst>
                  <a:gd name="connsiteX0" fmla="*/ 220943 w 484458"/>
                  <a:gd name="connsiteY0" fmla="*/ 12264 h 424361"/>
                  <a:gd name="connsiteX1" fmla="*/ 3296 w 484458"/>
                  <a:gd name="connsiteY1" fmla="*/ 387614 h 424361"/>
                  <a:gd name="connsiteX2" fmla="*/ 12291 w 484458"/>
                  <a:gd name="connsiteY2" fmla="*/ 421079 h 424361"/>
                  <a:gd name="connsiteX3" fmla="*/ 24632 w 484458"/>
                  <a:gd name="connsiteY3" fmla="*/ 424361 h 424361"/>
                  <a:gd name="connsiteX4" fmla="*/ 459925 w 484458"/>
                  <a:gd name="connsiteY4" fmla="*/ 424361 h 424361"/>
                  <a:gd name="connsiteX5" fmla="*/ 484458 w 484458"/>
                  <a:gd name="connsiteY5" fmla="*/ 399822 h 424361"/>
                  <a:gd name="connsiteX6" fmla="*/ 481166 w 484458"/>
                  <a:gd name="connsiteY6" fmla="*/ 387614 h 424361"/>
                  <a:gd name="connsiteX7" fmla="*/ 263519 w 484458"/>
                  <a:gd name="connsiteY7" fmla="*/ 12264 h 424361"/>
                  <a:gd name="connsiteX8" fmla="*/ 229955 w 484458"/>
                  <a:gd name="connsiteY8" fmla="*/ 3280 h 424361"/>
                  <a:gd name="connsiteX9" fmla="*/ 220943 w 484458"/>
                  <a:gd name="connsiteY9" fmla="*/ 12264 h 424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4458" h="424361">
                    <a:moveTo>
                      <a:pt x="220943" y="12264"/>
                    </a:moveTo>
                    <a:lnTo>
                      <a:pt x="3296" y="387614"/>
                    </a:lnTo>
                    <a:cubicBezTo>
                      <a:pt x="-3490" y="399331"/>
                      <a:pt x="537" y="414314"/>
                      <a:pt x="12291" y="421079"/>
                    </a:cubicBezTo>
                    <a:cubicBezTo>
                      <a:pt x="16043" y="423238"/>
                      <a:pt x="20300" y="424370"/>
                      <a:pt x="24632" y="424361"/>
                    </a:cubicBezTo>
                    <a:lnTo>
                      <a:pt x="459925" y="424361"/>
                    </a:lnTo>
                    <a:cubicBezTo>
                      <a:pt x="473497" y="424338"/>
                      <a:pt x="484481" y="413352"/>
                      <a:pt x="484458" y="399822"/>
                    </a:cubicBezTo>
                    <a:cubicBezTo>
                      <a:pt x="484451" y="395536"/>
                      <a:pt x="483316" y="391326"/>
                      <a:pt x="481166" y="387614"/>
                    </a:cubicBezTo>
                    <a:lnTo>
                      <a:pt x="263519" y="12264"/>
                    </a:lnTo>
                    <a:cubicBezTo>
                      <a:pt x="256739" y="543"/>
                      <a:pt x="241712" y="-3479"/>
                      <a:pt x="229955" y="3280"/>
                    </a:cubicBezTo>
                    <a:cubicBezTo>
                      <a:pt x="226210" y="5432"/>
                      <a:pt x="223102" y="8531"/>
                      <a:pt x="220943" y="122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EG"/>
              </a:p>
            </p:txBody>
          </p:sp>
          <p:sp>
            <p:nvSpPr>
              <p:cNvPr id="17" name="Graphic 22">
                <a:extLst>
                  <a:ext uri="{FF2B5EF4-FFF2-40B4-BE49-F238E27FC236}">
                    <a16:creationId xmlns:a16="http://schemas.microsoft.com/office/drawing/2014/main" id="{24EC6220-DE94-DE46-B365-92CB12B11876}"/>
                  </a:ext>
                </a:extLst>
              </p:cNvPr>
              <p:cNvSpPr/>
              <p:nvPr/>
            </p:nvSpPr>
            <p:spPr>
              <a:xfrm>
                <a:off x="8762294" y="3777782"/>
                <a:ext cx="912804" cy="1019840"/>
              </a:xfrm>
              <a:custGeom>
                <a:avLst/>
                <a:gdLst>
                  <a:gd name="connsiteX0" fmla="*/ 902875 w 912804"/>
                  <a:gd name="connsiteY0" fmla="*/ 514879 h 1019840"/>
                  <a:gd name="connsiteX1" fmla="*/ 631793 w 912804"/>
                  <a:gd name="connsiteY1" fmla="*/ 982904 h 1019840"/>
                  <a:gd name="connsiteX2" fmla="*/ 567785 w 912804"/>
                  <a:gd name="connsiteY2" fmla="*/ 1019841 h 1019840"/>
                  <a:gd name="connsiteX3" fmla="*/ 474536 w 912804"/>
                  <a:gd name="connsiteY3" fmla="*/ 1019841 h 1019840"/>
                  <a:gd name="connsiteX4" fmla="*/ 677704 w 912804"/>
                  <a:gd name="connsiteY4" fmla="*/ 668514 h 1019840"/>
                  <a:gd name="connsiteX5" fmla="*/ 659416 w 912804"/>
                  <a:gd name="connsiteY5" fmla="*/ 600337 h 1019840"/>
                  <a:gd name="connsiteX6" fmla="*/ 659416 w 912804"/>
                  <a:gd name="connsiteY6" fmla="*/ 600337 h 1019840"/>
                  <a:gd name="connsiteX7" fmla="*/ 591026 w 912804"/>
                  <a:gd name="connsiteY7" fmla="*/ 618568 h 1019840"/>
                  <a:gd name="connsiteX8" fmla="*/ 358807 w 912804"/>
                  <a:gd name="connsiteY8" fmla="*/ 1019841 h 1019840"/>
                  <a:gd name="connsiteX9" fmla="*/ 250317 w 912804"/>
                  <a:gd name="connsiteY9" fmla="*/ 1019841 h 1019840"/>
                  <a:gd name="connsiteX10" fmla="*/ 509683 w 912804"/>
                  <a:gd name="connsiteY10" fmla="*/ 572136 h 1019840"/>
                  <a:gd name="connsiteX11" fmla="*/ 491419 w 912804"/>
                  <a:gd name="connsiteY11" fmla="*/ 504028 h 1019840"/>
                  <a:gd name="connsiteX12" fmla="*/ 491300 w 912804"/>
                  <a:gd name="connsiteY12" fmla="*/ 503960 h 1019840"/>
                  <a:gd name="connsiteX13" fmla="*/ 491300 w 912804"/>
                  <a:gd name="connsiteY13" fmla="*/ 503960 h 1019840"/>
                  <a:gd name="connsiteX14" fmla="*/ 422910 w 912804"/>
                  <a:gd name="connsiteY14" fmla="*/ 522286 h 1019840"/>
                  <a:gd name="connsiteX15" fmla="*/ 134779 w 912804"/>
                  <a:gd name="connsiteY15" fmla="*/ 1019841 h 1019840"/>
                  <a:gd name="connsiteX16" fmla="*/ 0 w 912804"/>
                  <a:gd name="connsiteY16" fmla="*/ 1019841 h 1019840"/>
                  <a:gd name="connsiteX17" fmla="*/ 576548 w 912804"/>
                  <a:gd name="connsiteY17" fmla="*/ 24541 h 1019840"/>
                  <a:gd name="connsiteX18" fmla="*/ 643522 w 912804"/>
                  <a:gd name="connsiteY18" fmla="*/ 6513 h 1019840"/>
                  <a:gd name="connsiteX19" fmla="*/ 661607 w 912804"/>
                  <a:gd name="connsiteY19" fmla="*/ 24541 h 1019840"/>
                  <a:gd name="connsiteX20" fmla="*/ 902875 w 912804"/>
                  <a:gd name="connsiteY20" fmla="*/ 441101 h 1019840"/>
                  <a:gd name="connsiteX21" fmla="*/ 902875 w 912804"/>
                  <a:gd name="connsiteY21" fmla="*/ 514879 h 1019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12804" h="1019840">
                    <a:moveTo>
                      <a:pt x="902875" y="514879"/>
                    </a:moveTo>
                    <a:lnTo>
                      <a:pt x="631793" y="982904"/>
                    </a:lnTo>
                    <a:cubicBezTo>
                      <a:pt x="618629" y="1005752"/>
                      <a:pt x="594216" y="1019840"/>
                      <a:pt x="567785" y="1019841"/>
                    </a:cubicBezTo>
                    <a:lnTo>
                      <a:pt x="474536" y="1019841"/>
                    </a:lnTo>
                    <a:lnTo>
                      <a:pt x="677704" y="668514"/>
                    </a:lnTo>
                    <a:cubicBezTo>
                      <a:pt x="691513" y="644650"/>
                      <a:pt x="683330" y="614145"/>
                      <a:pt x="659416" y="600337"/>
                    </a:cubicBezTo>
                    <a:lnTo>
                      <a:pt x="659416" y="600337"/>
                    </a:lnTo>
                    <a:cubicBezTo>
                      <a:pt x="635477" y="586571"/>
                      <a:pt x="604877" y="594728"/>
                      <a:pt x="591026" y="618568"/>
                    </a:cubicBezTo>
                    <a:lnTo>
                      <a:pt x="358807" y="1019841"/>
                    </a:lnTo>
                    <a:lnTo>
                      <a:pt x="250317" y="1019841"/>
                    </a:lnTo>
                    <a:lnTo>
                      <a:pt x="509683" y="572136"/>
                    </a:lnTo>
                    <a:cubicBezTo>
                      <a:pt x="523506" y="548301"/>
                      <a:pt x="515329" y="517808"/>
                      <a:pt x="491419" y="504028"/>
                    </a:cubicBezTo>
                    <a:cubicBezTo>
                      <a:pt x="491379" y="504006"/>
                      <a:pt x="491339" y="503983"/>
                      <a:pt x="491300" y="503960"/>
                    </a:cubicBezTo>
                    <a:lnTo>
                      <a:pt x="491300" y="503960"/>
                    </a:lnTo>
                    <a:cubicBezTo>
                      <a:pt x="467336" y="490209"/>
                      <a:pt x="436728" y="498411"/>
                      <a:pt x="422910" y="522286"/>
                    </a:cubicBezTo>
                    <a:lnTo>
                      <a:pt x="134779" y="1019841"/>
                    </a:lnTo>
                    <a:lnTo>
                      <a:pt x="0" y="1019841"/>
                    </a:lnTo>
                    <a:lnTo>
                      <a:pt x="576548" y="24541"/>
                    </a:lnTo>
                    <a:cubicBezTo>
                      <a:pt x="590049" y="1126"/>
                      <a:pt x="620034" y="-6946"/>
                      <a:pt x="643522" y="6513"/>
                    </a:cubicBezTo>
                    <a:cubicBezTo>
                      <a:pt x="651043" y="10822"/>
                      <a:pt x="657284" y="17043"/>
                      <a:pt x="661607" y="24541"/>
                    </a:cubicBezTo>
                    <a:lnTo>
                      <a:pt x="902875" y="441101"/>
                    </a:lnTo>
                    <a:cubicBezTo>
                      <a:pt x="916115" y="463923"/>
                      <a:pt x="916115" y="492057"/>
                      <a:pt x="902875" y="5148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EG"/>
              </a:p>
            </p:txBody>
          </p: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81091DE-51ED-914A-9C69-CF7BE48ACBC0}"/>
              </a:ext>
            </a:extLst>
          </p:cNvPr>
          <p:cNvSpPr txBox="1"/>
          <p:nvPr/>
        </p:nvSpPr>
        <p:spPr>
          <a:xfrm>
            <a:off x="5101230" y="3431688"/>
            <a:ext cx="2279470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Montserrat Medium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Office Interior Design</a:t>
            </a:r>
            <a:endParaRPr lang="en-EG" sz="1400" dirty="0">
              <a:solidFill>
                <a:srgbClr val="FFFFFF"/>
              </a:solidFill>
              <a:latin typeface="Montserrat Medium" pitchFamily="2" charset="77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E991B4-CC1E-A747-BE59-57C11FB1FF99}"/>
              </a:ext>
            </a:extLst>
          </p:cNvPr>
          <p:cNvSpPr txBox="1"/>
          <p:nvPr/>
        </p:nvSpPr>
        <p:spPr>
          <a:xfrm>
            <a:off x="4975118" y="3686939"/>
            <a:ext cx="2531694" cy="4008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050" dirty="0">
                <a:solidFill>
                  <a:srgbClr val="FFFFFF"/>
                </a:solidFill>
                <a:latin typeface="Montserrat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They take into account all furnishings that necessarily have to be present.</a:t>
            </a:r>
            <a:endParaRPr lang="en-EG" sz="1050" dirty="0">
              <a:solidFill>
                <a:srgbClr val="FFFFFF"/>
              </a:solidFill>
              <a:latin typeface="Montserrat" pitchFamily="2" charset="77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33" name="Graphic 29">
            <a:extLst>
              <a:ext uri="{FF2B5EF4-FFF2-40B4-BE49-F238E27FC236}">
                <a16:creationId xmlns:a16="http://schemas.microsoft.com/office/drawing/2014/main" id="{9E109F81-B176-184C-A4CA-7EFB8CCB42C6}"/>
              </a:ext>
            </a:extLst>
          </p:cNvPr>
          <p:cNvSpPr>
            <a:spLocks noChangeAspect="1"/>
          </p:cNvSpPr>
          <p:nvPr/>
        </p:nvSpPr>
        <p:spPr>
          <a:xfrm>
            <a:off x="5929576" y="2898024"/>
            <a:ext cx="622779" cy="329010"/>
          </a:xfrm>
          <a:custGeom>
            <a:avLst/>
            <a:gdLst>
              <a:gd name="connsiteX0" fmla="*/ 70381 w 828919"/>
              <a:gd name="connsiteY0" fmla="*/ 203317 h 437912"/>
              <a:gd name="connsiteX1" fmla="*/ 70381 w 828919"/>
              <a:gd name="connsiteY1" fmla="*/ 156313 h 437912"/>
              <a:gd name="connsiteX2" fmla="*/ 226769 w 828919"/>
              <a:gd name="connsiteY2" fmla="*/ 0 h 437912"/>
              <a:gd name="connsiteX3" fmla="*/ 602151 w 828919"/>
              <a:gd name="connsiteY3" fmla="*/ 0 h 437912"/>
              <a:gd name="connsiteX4" fmla="*/ 758539 w 828919"/>
              <a:gd name="connsiteY4" fmla="*/ 156313 h 437912"/>
              <a:gd name="connsiteX5" fmla="*/ 758539 w 828919"/>
              <a:gd name="connsiteY5" fmla="*/ 203317 h 437912"/>
              <a:gd name="connsiteX6" fmla="*/ 828920 w 828919"/>
              <a:gd name="connsiteY6" fmla="*/ 367532 h 437912"/>
              <a:gd name="connsiteX7" fmla="*/ 828920 w 828919"/>
              <a:gd name="connsiteY7" fmla="*/ 281524 h 437912"/>
              <a:gd name="connsiteX8" fmla="*/ 750763 w 828919"/>
              <a:gd name="connsiteY8" fmla="*/ 203317 h 437912"/>
              <a:gd name="connsiteX9" fmla="*/ 78182 w 828919"/>
              <a:gd name="connsiteY9" fmla="*/ 203317 h 437912"/>
              <a:gd name="connsiteX10" fmla="*/ 0 w 828919"/>
              <a:gd name="connsiteY10" fmla="*/ 281499 h 437912"/>
              <a:gd name="connsiteX11" fmla="*/ 0 w 828919"/>
              <a:gd name="connsiteY11" fmla="*/ 281524 h 437912"/>
              <a:gd name="connsiteX12" fmla="*/ 0 w 828919"/>
              <a:gd name="connsiteY12" fmla="*/ 367532 h 437912"/>
              <a:gd name="connsiteX13" fmla="*/ 78182 w 828919"/>
              <a:gd name="connsiteY13" fmla="*/ 367532 h 437912"/>
              <a:gd name="connsiteX14" fmla="*/ 93833 w 828919"/>
              <a:gd name="connsiteY14" fmla="*/ 437913 h 437912"/>
              <a:gd name="connsiteX15" fmla="*/ 117285 w 828919"/>
              <a:gd name="connsiteY15" fmla="*/ 437913 h 437912"/>
              <a:gd name="connsiteX16" fmla="*/ 132936 w 828919"/>
              <a:gd name="connsiteY16" fmla="*/ 367532 h 437912"/>
              <a:gd name="connsiteX17" fmla="*/ 695984 w 828919"/>
              <a:gd name="connsiteY17" fmla="*/ 367532 h 437912"/>
              <a:gd name="connsiteX18" fmla="*/ 711610 w 828919"/>
              <a:gd name="connsiteY18" fmla="*/ 437913 h 437912"/>
              <a:gd name="connsiteX19" fmla="*/ 735087 w 828919"/>
              <a:gd name="connsiteY19" fmla="*/ 437913 h 437912"/>
              <a:gd name="connsiteX20" fmla="*/ 750763 w 828919"/>
              <a:gd name="connsiteY20" fmla="*/ 367532 h 437912"/>
              <a:gd name="connsiteX21" fmla="*/ 375357 w 828919"/>
              <a:gd name="connsiteY21" fmla="*/ 203317 h 437912"/>
              <a:gd name="connsiteX22" fmla="*/ 375357 w 828919"/>
              <a:gd name="connsiteY22" fmla="*/ 156313 h 437912"/>
              <a:gd name="connsiteX23" fmla="*/ 351955 w 828919"/>
              <a:gd name="connsiteY23" fmla="*/ 132936 h 437912"/>
              <a:gd name="connsiteX24" fmla="*/ 179865 w 828919"/>
              <a:gd name="connsiteY24" fmla="*/ 132936 h 437912"/>
              <a:gd name="connsiteX25" fmla="*/ 156313 w 828919"/>
              <a:gd name="connsiteY25" fmla="*/ 156313 h 437912"/>
              <a:gd name="connsiteX26" fmla="*/ 156313 w 828919"/>
              <a:gd name="connsiteY26" fmla="*/ 203317 h 437912"/>
              <a:gd name="connsiteX27" fmla="*/ 672456 w 828919"/>
              <a:gd name="connsiteY27" fmla="*/ 203317 h 437912"/>
              <a:gd name="connsiteX28" fmla="*/ 672456 w 828919"/>
              <a:gd name="connsiteY28" fmla="*/ 156313 h 437912"/>
              <a:gd name="connsiteX29" fmla="*/ 648979 w 828919"/>
              <a:gd name="connsiteY29" fmla="*/ 132861 h 437912"/>
              <a:gd name="connsiteX30" fmla="*/ 477015 w 828919"/>
              <a:gd name="connsiteY30" fmla="*/ 132861 h 437912"/>
              <a:gd name="connsiteX31" fmla="*/ 453563 w 828919"/>
              <a:gd name="connsiteY31" fmla="*/ 156313 h 437912"/>
              <a:gd name="connsiteX32" fmla="*/ 453563 w 828919"/>
              <a:gd name="connsiteY32" fmla="*/ 203317 h 437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28919" h="437912">
                <a:moveTo>
                  <a:pt x="70381" y="203317"/>
                </a:moveTo>
                <a:lnTo>
                  <a:pt x="70381" y="156313"/>
                </a:lnTo>
                <a:cubicBezTo>
                  <a:pt x="70409" y="69966"/>
                  <a:pt x="140422" y="-14"/>
                  <a:pt x="226769" y="0"/>
                </a:cubicBezTo>
                <a:lnTo>
                  <a:pt x="602151" y="0"/>
                </a:lnTo>
                <a:cubicBezTo>
                  <a:pt x="688492" y="0"/>
                  <a:pt x="758497" y="69972"/>
                  <a:pt x="758539" y="156313"/>
                </a:cubicBezTo>
                <a:lnTo>
                  <a:pt x="758539" y="203317"/>
                </a:lnTo>
                <a:moveTo>
                  <a:pt x="828920" y="367532"/>
                </a:moveTo>
                <a:lnTo>
                  <a:pt x="828920" y="281524"/>
                </a:lnTo>
                <a:cubicBezTo>
                  <a:pt x="828920" y="238351"/>
                  <a:pt x="793936" y="203345"/>
                  <a:pt x="750763" y="203317"/>
                </a:cubicBezTo>
                <a:lnTo>
                  <a:pt x="78182" y="203317"/>
                </a:lnTo>
                <a:cubicBezTo>
                  <a:pt x="35003" y="203317"/>
                  <a:pt x="0" y="238321"/>
                  <a:pt x="0" y="281499"/>
                </a:cubicBezTo>
                <a:cubicBezTo>
                  <a:pt x="0" y="281507"/>
                  <a:pt x="0" y="281516"/>
                  <a:pt x="0" y="281524"/>
                </a:cubicBezTo>
                <a:lnTo>
                  <a:pt x="0" y="367532"/>
                </a:lnTo>
                <a:close/>
                <a:moveTo>
                  <a:pt x="78182" y="367532"/>
                </a:moveTo>
                <a:lnTo>
                  <a:pt x="93833" y="437913"/>
                </a:lnTo>
                <a:lnTo>
                  <a:pt x="117285" y="437913"/>
                </a:lnTo>
                <a:lnTo>
                  <a:pt x="132936" y="367532"/>
                </a:lnTo>
                <a:moveTo>
                  <a:pt x="695984" y="367532"/>
                </a:moveTo>
                <a:lnTo>
                  <a:pt x="711610" y="437913"/>
                </a:lnTo>
                <a:lnTo>
                  <a:pt x="735087" y="437913"/>
                </a:lnTo>
                <a:lnTo>
                  <a:pt x="750763" y="367532"/>
                </a:lnTo>
                <a:moveTo>
                  <a:pt x="375357" y="203317"/>
                </a:moveTo>
                <a:lnTo>
                  <a:pt x="375357" y="156313"/>
                </a:lnTo>
                <a:cubicBezTo>
                  <a:pt x="375315" y="143410"/>
                  <a:pt x="364858" y="132964"/>
                  <a:pt x="351955" y="132936"/>
                </a:cubicBezTo>
                <a:lnTo>
                  <a:pt x="179865" y="132936"/>
                </a:lnTo>
                <a:cubicBezTo>
                  <a:pt x="166909" y="132895"/>
                  <a:pt x="156368" y="143357"/>
                  <a:pt x="156313" y="156313"/>
                </a:cubicBezTo>
                <a:lnTo>
                  <a:pt x="156313" y="203317"/>
                </a:lnTo>
                <a:moveTo>
                  <a:pt x="672456" y="203317"/>
                </a:moveTo>
                <a:lnTo>
                  <a:pt x="672456" y="156313"/>
                </a:lnTo>
                <a:cubicBezTo>
                  <a:pt x="672442" y="143357"/>
                  <a:pt x="661936" y="132861"/>
                  <a:pt x="648979" y="132861"/>
                </a:cubicBezTo>
                <a:lnTo>
                  <a:pt x="477015" y="132861"/>
                </a:lnTo>
                <a:cubicBezTo>
                  <a:pt x="464063" y="132861"/>
                  <a:pt x="453563" y="143361"/>
                  <a:pt x="453563" y="156313"/>
                </a:cubicBezTo>
                <a:lnTo>
                  <a:pt x="453563" y="203317"/>
                </a:lnTo>
              </a:path>
            </a:pathLst>
          </a:custGeom>
          <a:noFill/>
          <a:ln w="25400" cap="rnd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en-EG"/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7AA0E10B-DCF8-3635-43C8-81393EF125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"/>
          <a:stretch/>
        </p:blipFill>
        <p:spPr>
          <a:xfrm rot="5400000">
            <a:off x="7271543" y="1353344"/>
            <a:ext cx="5678487" cy="4162425"/>
          </a:xfr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0AE8570-A083-53CA-8AE9-7EA43C0ACF8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3092" y="595351"/>
            <a:ext cx="3575747" cy="1893855"/>
          </a:xfrm>
        </p:spPr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664B02C8-77DE-1A6B-8B90-9F4164AC9D0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3"/>
          <a:stretch/>
        </p:blipFill>
        <p:spPr>
          <a:xfrm>
            <a:off x="4452938" y="2487613"/>
            <a:ext cx="3576637" cy="1893887"/>
          </a:xfrm>
        </p:spPr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ABF3A166-6461-B7DF-5281-C45464B898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82B67AC-18BF-8071-A8D4-4629831A23E6}"/>
              </a:ext>
            </a:extLst>
          </p:cNvPr>
          <p:cNvGrpSpPr/>
          <p:nvPr/>
        </p:nvGrpSpPr>
        <p:grpSpPr>
          <a:xfrm>
            <a:off x="11199129" y="2306709"/>
            <a:ext cx="994604" cy="2073237"/>
            <a:chOff x="11199129" y="2306709"/>
            <a:chExt cx="994604" cy="207323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72141CA-EB7F-606D-F6C5-7C6DA78CA766}"/>
                </a:ext>
              </a:extLst>
            </p:cNvPr>
            <p:cNvSpPr/>
            <p:nvPr/>
          </p:nvSpPr>
          <p:spPr>
            <a:xfrm rot="16200000">
              <a:off x="10909560" y="3095774"/>
              <a:ext cx="2073237" cy="495108"/>
            </a:xfrm>
            <a:prstGeom prst="rect">
              <a:avLst/>
            </a:prstGeom>
            <a:solidFill>
              <a:srgbClr val="0069AA"/>
            </a:solidFill>
          </p:spPr>
          <p:txBody>
            <a:bodyPr wrap="square" lIns="0" tIns="108000" rIns="0" bIns="108000">
              <a:spAutoFit/>
            </a:bodyPr>
            <a:lstStyle/>
            <a:p>
              <a:pPr algn="ctr"/>
              <a:endParaRPr lang="en-EG" b="1" dirty="0">
                <a:solidFill>
                  <a:srgbClr val="FFFFFF"/>
                </a:solidFill>
                <a:latin typeface="Montserrat SemiBold" pitchFamily="2" charset="77"/>
                <a:ea typeface="Open Sans Semibold" panose="020B0606030504020204" pitchFamily="34" charset="0"/>
                <a:cs typeface="Open Sans Semibold" panose="020B0606030504020204" pitchFamily="34" charset="0"/>
              </a:endParaRPr>
            </a:p>
          </p:txBody>
        </p:sp>
        <p:sp>
          <p:nvSpPr>
            <p:cNvPr id="27" name="Graphic 22">
              <a:extLst>
                <a:ext uri="{FF2B5EF4-FFF2-40B4-BE49-F238E27FC236}">
                  <a16:creationId xmlns:a16="http://schemas.microsoft.com/office/drawing/2014/main" id="{115F37E8-A45C-6396-E9DF-507E299D0463}"/>
                </a:ext>
              </a:extLst>
            </p:cNvPr>
            <p:cNvSpPr/>
            <p:nvPr/>
          </p:nvSpPr>
          <p:spPr>
            <a:xfrm rot="16200000">
              <a:off x="11189555" y="3253423"/>
              <a:ext cx="154363" cy="135215"/>
            </a:xfrm>
            <a:custGeom>
              <a:avLst/>
              <a:gdLst>
                <a:gd name="connsiteX0" fmla="*/ 220943 w 484458"/>
                <a:gd name="connsiteY0" fmla="*/ 12264 h 424361"/>
                <a:gd name="connsiteX1" fmla="*/ 3296 w 484458"/>
                <a:gd name="connsiteY1" fmla="*/ 387614 h 424361"/>
                <a:gd name="connsiteX2" fmla="*/ 12291 w 484458"/>
                <a:gd name="connsiteY2" fmla="*/ 421079 h 424361"/>
                <a:gd name="connsiteX3" fmla="*/ 24632 w 484458"/>
                <a:gd name="connsiteY3" fmla="*/ 424361 h 424361"/>
                <a:gd name="connsiteX4" fmla="*/ 459925 w 484458"/>
                <a:gd name="connsiteY4" fmla="*/ 424361 h 424361"/>
                <a:gd name="connsiteX5" fmla="*/ 484458 w 484458"/>
                <a:gd name="connsiteY5" fmla="*/ 399822 h 424361"/>
                <a:gd name="connsiteX6" fmla="*/ 481166 w 484458"/>
                <a:gd name="connsiteY6" fmla="*/ 387614 h 424361"/>
                <a:gd name="connsiteX7" fmla="*/ 263519 w 484458"/>
                <a:gd name="connsiteY7" fmla="*/ 12264 h 424361"/>
                <a:gd name="connsiteX8" fmla="*/ 229955 w 484458"/>
                <a:gd name="connsiteY8" fmla="*/ 3280 h 424361"/>
                <a:gd name="connsiteX9" fmla="*/ 220943 w 484458"/>
                <a:gd name="connsiteY9" fmla="*/ 12264 h 4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4458" h="424361">
                  <a:moveTo>
                    <a:pt x="220943" y="12264"/>
                  </a:moveTo>
                  <a:lnTo>
                    <a:pt x="3296" y="387614"/>
                  </a:lnTo>
                  <a:cubicBezTo>
                    <a:pt x="-3490" y="399331"/>
                    <a:pt x="537" y="414314"/>
                    <a:pt x="12291" y="421079"/>
                  </a:cubicBezTo>
                  <a:cubicBezTo>
                    <a:pt x="16043" y="423238"/>
                    <a:pt x="20300" y="424370"/>
                    <a:pt x="24632" y="424361"/>
                  </a:cubicBezTo>
                  <a:lnTo>
                    <a:pt x="459925" y="424361"/>
                  </a:lnTo>
                  <a:cubicBezTo>
                    <a:pt x="473497" y="424338"/>
                    <a:pt x="484481" y="413352"/>
                    <a:pt x="484458" y="399822"/>
                  </a:cubicBezTo>
                  <a:cubicBezTo>
                    <a:pt x="484451" y="395536"/>
                    <a:pt x="483316" y="391326"/>
                    <a:pt x="481166" y="387614"/>
                  </a:cubicBezTo>
                  <a:lnTo>
                    <a:pt x="263519" y="12264"/>
                  </a:lnTo>
                  <a:cubicBezTo>
                    <a:pt x="256739" y="543"/>
                    <a:pt x="241712" y="-3479"/>
                    <a:pt x="229955" y="3280"/>
                  </a:cubicBezTo>
                  <a:cubicBezTo>
                    <a:pt x="226210" y="5432"/>
                    <a:pt x="223102" y="8531"/>
                    <a:pt x="220943" y="12264"/>
                  </a:cubicBezTo>
                  <a:close/>
                </a:path>
              </a:pathLst>
            </a:custGeom>
            <a:solidFill>
              <a:srgbClr val="0069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EG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487C7AC-FC42-16BF-7AE4-E7F2CB69D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10971724" y="3133997"/>
              <a:ext cx="1948911" cy="4055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207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3">
            <a:extLst>
              <a:ext uri="{FF2B5EF4-FFF2-40B4-BE49-F238E27FC236}">
                <a16:creationId xmlns:a16="http://schemas.microsoft.com/office/drawing/2014/main" id="{CF4EE7E8-408B-8D02-6CB3-C0512FBB73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56C426C-6D14-3562-4187-CB7CC50B4D56}"/>
              </a:ext>
            </a:extLst>
          </p:cNvPr>
          <p:cNvSpPr/>
          <p:nvPr/>
        </p:nvSpPr>
        <p:spPr>
          <a:xfrm>
            <a:off x="948199" y="1664822"/>
            <a:ext cx="3867150" cy="356857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36600" sx="95000" sy="95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80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B0BB35-F4B5-E571-F48C-6E871E03DEB9}"/>
              </a:ext>
            </a:extLst>
          </p:cNvPr>
          <p:cNvSpPr/>
          <p:nvPr/>
        </p:nvSpPr>
        <p:spPr>
          <a:xfrm>
            <a:off x="4635349" y="3994010"/>
            <a:ext cx="360000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D0A431D-742E-7EB7-2440-2C0A3B8233F9}"/>
              </a:ext>
            </a:extLst>
          </p:cNvPr>
          <p:cNvGrpSpPr/>
          <p:nvPr/>
        </p:nvGrpSpPr>
        <p:grpSpPr>
          <a:xfrm>
            <a:off x="5284167" y="3846967"/>
            <a:ext cx="4184971" cy="3303810"/>
            <a:chOff x="5284167" y="3820445"/>
            <a:chExt cx="4184971" cy="3303810"/>
          </a:xfrm>
        </p:grpSpPr>
        <p:sp>
          <p:nvSpPr>
            <p:cNvPr id="17" name="Text Placeholder 4">
              <a:extLst>
                <a:ext uri="{FF2B5EF4-FFF2-40B4-BE49-F238E27FC236}">
                  <a16:creationId xmlns:a16="http://schemas.microsoft.com/office/drawing/2014/main" id="{C637813E-DD19-B9BB-411C-E8FA6C14BE0D}"/>
                </a:ext>
              </a:extLst>
            </p:cNvPr>
            <p:cNvSpPr txBox="1">
              <a:spLocks/>
            </p:cNvSpPr>
            <p:nvPr/>
          </p:nvSpPr>
          <p:spPr>
            <a:xfrm>
              <a:off x="5284167" y="3820445"/>
              <a:ext cx="4184971" cy="570555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r>
                <a:rPr lang="en-US" sz="2000" dirty="0">
                  <a:solidFill>
                    <a:srgbClr val="0069AA"/>
                  </a:solidFill>
                  <a:latin typeface="Lato Semibold" panose="020F0502020204030203" pitchFamily="34" charset="0"/>
                  <a:ea typeface="Lato Semibold" panose="020F0502020204030203" pitchFamily="34" charset="0"/>
                  <a:cs typeface="Lato Semibold" panose="020F0502020204030203" pitchFamily="34" charset="0"/>
                </a:rPr>
                <a:t>A</a:t>
              </a:r>
              <a:r>
                <a:rPr lang="en-US" sz="2000" dirty="0">
                  <a:solidFill>
                    <a:srgbClr val="0069AA"/>
                  </a:solidFill>
                  <a:effectLst/>
                  <a:latin typeface="Lato Semibold" panose="020F0502020204030203" pitchFamily="34" charset="0"/>
                  <a:ea typeface="Lato Semibold" panose="020F0502020204030203" pitchFamily="34" charset="0"/>
                  <a:cs typeface="Lato Semibold" panose="020F0502020204030203" pitchFamily="34" charset="0"/>
                </a:rPr>
                <a:t> beautiful deck surface without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r>
                <a:rPr lang="en-US" sz="2000" dirty="0">
                  <a:solidFill>
                    <a:srgbClr val="0069AA"/>
                  </a:solidFill>
                  <a:effectLst/>
                  <a:latin typeface="Lato Semibold" panose="020F0502020204030203" pitchFamily="34" charset="0"/>
                  <a:ea typeface="Lato Semibold" panose="020F0502020204030203" pitchFamily="34" charset="0"/>
                  <a:cs typeface="Lato Semibold" panose="020F0502020204030203" pitchFamily="34" charset="0"/>
                </a:rPr>
                <a:t>visible screws</a:t>
              </a:r>
              <a:endParaRPr lang="id-ID" sz="2000" dirty="0">
                <a:solidFill>
                  <a:srgbClr val="0069AA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22D7D08-B3F2-5041-43C0-8DAB6363E04E}"/>
                </a:ext>
              </a:extLst>
            </p:cNvPr>
            <p:cNvSpPr/>
            <p:nvPr/>
          </p:nvSpPr>
          <p:spPr>
            <a:xfrm>
              <a:off x="5284167" y="4662042"/>
              <a:ext cx="3867149" cy="24622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lvl="0" indent="-342900">
                <a:spcBef>
                  <a:spcPts val="0"/>
                </a:spcBef>
                <a:spcAft>
                  <a:spcPts val="0"/>
                </a:spcAft>
                <a:buSzPct val="104000"/>
                <a:buFont typeface="System Font Regular"/>
                <a:buChar char="✔️"/>
                <a:tabLst>
                  <a:tab pos="457200" algn="l"/>
                </a:tabLst>
              </a:pPr>
              <a:r>
                <a:rPr lang="en-US" sz="1400" dirty="0">
                  <a:solidFill>
                    <a:srgbClr val="282828"/>
                  </a:solidFill>
                  <a:latin typeface="Montserrat Light" pitchFamily="2" charset="77"/>
                </a:rPr>
                <a:t>C</a:t>
              </a:r>
              <a:r>
                <a:rPr lang="en-US" sz="1400" dirty="0">
                  <a:solidFill>
                    <a:srgbClr val="282828"/>
                  </a:solidFill>
                  <a:effectLst/>
                  <a:latin typeface="Montserrat Light" pitchFamily="2" charset="77"/>
                </a:rPr>
                <a:t>ompatible with most hidden deck fasteners designed for slotted PVC deck boards</a:t>
              </a:r>
            </a:p>
            <a:p>
              <a:pPr marL="342900" marR="0" lvl="0" indent="-342900">
                <a:spcBef>
                  <a:spcPts val="0"/>
                </a:spcBef>
                <a:spcAft>
                  <a:spcPts val="0"/>
                </a:spcAft>
                <a:buSzPct val="104000"/>
                <a:buFont typeface="System Font Regular"/>
                <a:buChar char="✔️"/>
                <a:tabLst>
                  <a:tab pos="457200" algn="l"/>
                </a:tabLst>
              </a:pPr>
              <a:endParaRPr lang="en-US" sz="1400" dirty="0">
                <a:solidFill>
                  <a:srgbClr val="282828"/>
                </a:solidFill>
                <a:effectLst/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marR="0" lvl="0" indent="-342900">
                <a:spcBef>
                  <a:spcPts val="0"/>
                </a:spcBef>
                <a:spcAft>
                  <a:spcPts val="0"/>
                </a:spcAft>
                <a:buSzPct val="104000"/>
                <a:buFont typeface="System Font Regular"/>
                <a:buChar char="✔️"/>
                <a:tabLst>
                  <a:tab pos="457200" algn="l"/>
                </a:tabLst>
              </a:pPr>
              <a:r>
                <a:rPr lang="en-US" sz="1400" dirty="0">
                  <a:solidFill>
                    <a:srgbClr val="374151"/>
                  </a:solidFill>
                  <a:effectLst/>
                  <a:latin typeface="Montserrat Light" pitchFamily="2" charset="77"/>
                </a:rPr>
                <a:t>The upper surface remains uncompromised by screws, plugs, or other systems that could affect its dimensional integrity</a:t>
              </a:r>
              <a:br>
                <a:rPr lang="en-US" sz="1400" dirty="0">
                  <a:solidFill>
                    <a:srgbClr val="282828"/>
                  </a:solidFill>
                  <a:effectLst/>
                  <a:latin typeface="Montserrat Light" pitchFamily="2" charset="77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1400" dirty="0">
                <a:solidFill>
                  <a:srgbClr val="282828"/>
                </a:solidFill>
                <a:effectLst/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buSzPct val="104000"/>
                <a:tabLst>
                  <a:tab pos="457200" algn="l"/>
                </a:tabLst>
              </a:pPr>
              <a:br>
                <a:rPr lang="en-US" sz="1400" dirty="0">
                  <a:solidFill>
                    <a:srgbClr val="282828"/>
                  </a:solidFill>
                  <a:effectLst/>
                  <a:latin typeface="Montserrat Light" pitchFamily="2" charset="77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1400" dirty="0">
                <a:solidFill>
                  <a:srgbClr val="282828"/>
                </a:solidFill>
                <a:effectLst/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6D4464DE-80D5-9E45-C1FD-BC6A07B47427}"/>
              </a:ext>
            </a:extLst>
          </p:cNvPr>
          <p:cNvSpPr/>
          <p:nvPr/>
        </p:nvSpPr>
        <p:spPr>
          <a:xfrm>
            <a:off x="1116808" y="3912588"/>
            <a:ext cx="524372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0" i="0" spc="50" dirty="0">
                <a:solidFill>
                  <a:srgbClr val="9F9C9D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Proven quality with a modern, clean look</a:t>
            </a:r>
            <a:endParaRPr lang="en-US" sz="1300" spc="50" dirty="0">
              <a:solidFill>
                <a:srgbClr val="9F9C9D"/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A420756-F6E4-8BDC-35FC-1BD6478DE3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32" t="1427" r="22310" b="11145"/>
          <a:stretch/>
        </p:blipFill>
        <p:spPr>
          <a:xfrm>
            <a:off x="9598745" y="1518280"/>
            <a:ext cx="2593255" cy="42227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8805716-6B75-1AAF-152B-69D0236360A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808" y="2188192"/>
            <a:ext cx="3393316" cy="85775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EE49396-192C-94AE-8E7F-7621702A0E63}"/>
              </a:ext>
            </a:extLst>
          </p:cNvPr>
          <p:cNvSpPr/>
          <p:nvPr/>
        </p:nvSpPr>
        <p:spPr>
          <a:xfrm>
            <a:off x="1422246" y="5372655"/>
            <a:ext cx="1311442" cy="131144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D2DDBF-AE3C-01D9-B863-6D5A3A9B2D09}"/>
              </a:ext>
            </a:extLst>
          </p:cNvPr>
          <p:cNvSpPr/>
          <p:nvPr/>
        </p:nvSpPr>
        <p:spPr>
          <a:xfrm>
            <a:off x="3025346" y="5372655"/>
            <a:ext cx="1311442" cy="1311442"/>
          </a:xfrm>
          <a:prstGeom prst="rect">
            <a:avLst/>
          </a:prstGeom>
          <a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13613D0-5167-84E0-B572-A764513AFD01}"/>
              </a:ext>
            </a:extLst>
          </p:cNvPr>
          <p:cNvSpPr/>
          <p:nvPr/>
        </p:nvSpPr>
        <p:spPr>
          <a:xfrm rot="16200000">
            <a:off x="-340229" y="3191113"/>
            <a:ext cx="2081746" cy="495108"/>
          </a:xfrm>
          <a:prstGeom prst="rect">
            <a:avLst/>
          </a:prstGeom>
          <a:solidFill>
            <a:srgbClr val="0069AA"/>
          </a:solidFill>
        </p:spPr>
        <p:txBody>
          <a:bodyPr wrap="square" lIns="0" tIns="108000" rIns="0" bIns="108000">
            <a:spAutoFit/>
          </a:bodyPr>
          <a:lstStyle/>
          <a:p>
            <a:pPr algn="ctr"/>
            <a:endParaRPr lang="en-EG" b="1" dirty="0">
              <a:solidFill>
                <a:srgbClr val="FFFFFF"/>
              </a:solidFill>
              <a:latin typeface="Montserrat SemiBold" pitchFamily="2" charset="77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1825229-6788-8DAF-2C1D-501541DF2DD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273811" y="3225082"/>
            <a:ext cx="1948911" cy="40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83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0069aa 1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9AA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189ED9"/>
      </a:accent6>
      <a:hlink>
        <a:srgbClr val="A05024"/>
      </a:hlink>
      <a:folHlink>
        <a:srgbClr val="FEC03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97F0CF7-DA30-B84E-8138-CF3918E639DE}">
  <we:reference id="wa200001396" version="2.1.6.0" store="en-US" storeType="OMEX"/>
  <we:alternateReferences>
    <we:reference id="WA200001396" version="2.1.6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58293</TotalTime>
  <Words>1103</Words>
  <Application>Microsoft Macintosh PowerPoint</Application>
  <PresentationFormat>Widescreen</PresentationFormat>
  <Paragraphs>199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Alright Sans Regular</vt:lpstr>
      <vt:lpstr>Arial</vt:lpstr>
      <vt:lpstr>Calibri</vt:lpstr>
      <vt:lpstr>Calibri Light</vt:lpstr>
      <vt:lpstr>Lato</vt:lpstr>
      <vt:lpstr>Lato Semibold</vt:lpstr>
      <vt:lpstr>Montserrat</vt:lpstr>
      <vt:lpstr>Montserrat Light</vt:lpstr>
      <vt:lpstr>Montserrat Medium</vt:lpstr>
      <vt:lpstr>Montserrat Semi Bold</vt:lpstr>
      <vt:lpstr>Montserrat SemiBold</vt:lpstr>
      <vt:lpstr>Raleway Medium</vt:lpstr>
      <vt:lpstr>Söhne</vt:lpstr>
      <vt:lpstr>System Font Regular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 plan</dc:title>
  <dc:creator>momen elshamy</dc:creator>
  <cp:lastModifiedBy>Susan Rosa</cp:lastModifiedBy>
  <cp:revision>1186</cp:revision>
  <cp:lastPrinted>2024-02-07T14:07:44Z</cp:lastPrinted>
  <dcterms:created xsi:type="dcterms:W3CDTF">2019-01-30T07:02:36Z</dcterms:created>
  <dcterms:modified xsi:type="dcterms:W3CDTF">2024-03-20T13:58:46Z</dcterms:modified>
</cp:coreProperties>
</file>