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28"/>
  </p:notesMasterIdLst>
  <p:handoutMasterIdLst>
    <p:handoutMasterId r:id="rId29"/>
  </p:handoutMasterIdLst>
  <p:sldIdLst>
    <p:sldId id="287" r:id="rId2"/>
    <p:sldId id="288" r:id="rId3"/>
    <p:sldId id="320" r:id="rId4"/>
    <p:sldId id="289" r:id="rId5"/>
    <p:sldId id="316" r:id="rId6"/>
    <p:sldId id="319" r:id="rId7"/>
    <p:sldId id="330" r:id="rId8"/>
    <p:sldId id="331" r:id="rId9"/>
    <p:sldId id="290" r:id="rId10"/>
    <p:sldId id="321" r:id="rId11"/>
    <p:sldId id="322" r:id="rId12"/>
    <p:sldId id="323" r:id="rId13"/>
    <p:sldId id="324" r:id="rId14"/>
    <p:sldId id="291" r:id="rId15"/>
    <p:sldId id="327" r:id="rId16"/>
    <p:sldId id="326" r:id="rId17"/>
    <p:sldId id="295" r:id="rId18"/>
    <p:sldId id="299" r:id="rId19"/>
    <p:sldId id="328" r:id="rId20"/>
    <p:sldId id="329" r:id="rId21"/>
    <p:sldId id="325" r:id="rId22"/>
    <p:sldId id="297" r:id="rId23"/>
    <p:sldId id="335" r:id="rId24"/>
    <p:sldId id="336" r:id="rId25"/>
    <p:sldId id="337" r:id="rId26"/>
    <p:sldId id="33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4046B25-1CD6-4BDF-92BA-5F34AA971286}">
          <p14:sldIdLst>
            <p14:sldId id="287"/>
            <p14:sldId id="288"/>
            <p14:sldId id="320"/>
            <p14:sldId id="289"/>
            <p14:sldId id="316"/>
            <p14:sldId id="319"/>
            <p14:sldId id="330"/>
            <p14:sldId id="331"/>
            <p14:sldId id="290"/>
            <p14:sldId id="321"/>
            <p14:sldId id="322"/>
            <p14:sldId id="323"/>
            <p14:sldId id="324"/>
            <p14:sldId id="291"/>
            <p14:sldId id="327"/>
            <p14:sldId id="326"/>
            <p14:sldId id="295"/>
            <p14:sldId id="299"/>
            <p14:sldId id="328"/>
            <p14:sldId id="329"/>
            <p14:sldId id="325"/>
            <p14:sldId id="297"/>
            <p14:sldId id="335"/>
            <p14:sldId id="336"/>
            <p14:sldId id="337"/>
            <p14:sldId id="3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9C9D"/>
    <a:srgbClr val="0069AA"/>
    <a:srgbClr val="E7D9C1"/>
    <a:srgbClr val="F7F7F7"/>
    <a:srgbClr val="6C4328"/>
    <a:srgbClr val="8D806F"/>
    <a:srgbClr val="463C26"/>
    <a:srgbClr val="000000"/>
    <a:srgbClr val="6289CD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54" autoAdjust="0"/>
    <p:restoredTop sz="87075"/>
  </p:normalViewPr>
  <p:slideViewPr>
    <p:cSldViewPr snapToGrid="0">
      <p:cViewPr varScale="1">
        <p:scale>
          <a:sx n="106" d="100"/>
          <a:sy n="106" d="100"/>
        </p:scale>
        <p:origin x="151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5" d="100"/>
        <a:sy n="65" d="100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C2A53-E32C-4C5E-ADA7-D79FB0BA762E}" type="datetimeFigureOut">
              <a:rPr lang="id-ID" smtClean="0"/>
              <a:t>23/02/24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80536-9986-4883-89D2-475E07E85C6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58122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70ACA-6663-46EC-B8D9-3B809DFCA7CE}" type="datetimeFigureOut">
              <a:rPr lang="en-US" smtClean="0"/>
              <a:t>2/23/24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4E5E3-5945-42E1-95B7-2F0223F6C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76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4E5E3-5945-42E1-95B7-2F0223F6C2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17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4E5E3-5945-42E1-95B7-2F0223F6C2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47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4E5E3-5945-42E1-95B7-2F0223F6C28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27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4E5E3-5945-42E1-95B7-2F0223F6C28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843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4E5E3-5945-42E1-95B7-2F0223F6C28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99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4E5E3-5945-42E1-95B7-2F0223F6C28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96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4E5E3-5945-42E1-95B7-2F0223F6C28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7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05CB8-90A8-07C8-785F-E1F4E561A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DED5F1-BFA3-08E8-F4AB-BA43F659FC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071D71-4C56-8686-269B-5880B755D3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38172-CA12-75E7-B78E-BF0CDF0C68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4E5E3-5945-42E1-95B7-2F0223F6C28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3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5AB96-A6D0-3A1C-DA42-5F02AA7E3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CF6112-4760-08EA-05F0-3304DD057D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5BF077-B6FF-CA40-544C-F58058EAB1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3B864-EA3F-4DD5-175C-2D87A414DE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4E5E3-5945-42E1-95B7-2F0223F6C28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89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4E5E3-5945-42E1-95B7-2F0223F6C28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757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4E5E3-5945-42E1-95B7-2F0223F6C28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25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4E5E3-5945-42E1-95B7-2F0223F6C2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90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4E5E3-5945-42E1-95B7-2F0223F6C28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169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4E5E3-5945-42E1-95B7-2F0223F6C28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231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4E5E3-5945-42E1-95B7-2F0223F6C28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61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4E5E3-5945-42E1-95B7-2F0223F6C2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23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4E5E3-5945-42E1-95B7-2F0223F6C2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18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9B70D-7800-2FC0-B46B-D373A70B0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853C95-073F-6E4E-CC19-32D4654AE6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BB3C5B-44C4-DD02-DC71-914A30DF2D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720EB2-34D1-4F36-39EB-956E897D4E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4E5E3-5945-42E1-95B7-2F0223F6C2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62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4E5E3-5945-42E1-95B7-2F0223F6C2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42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4E5E3-5945-42E1-95B7-2F0223F6C2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27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4E5E3-5945-42E1-95B7-2F0223F6C2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0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4E5E3-5945-42E1-95B7-2F0223F6C2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08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2B5CC-6FEC-0A6E-62AF-21C58D0BD7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BE253B-05A4-5B4B-261C-C3391F769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9804F-CC28-71B8-F675-B010DE5C6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33C4-7ABC-44A7-8649-D87A89DB0F5C}" type="datetimeFigureOut">
              <a:rPr lang="id-ID" smtClean="0"/>
              <a:t>23/02/24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D2FD8-E137-7813-8AD3-618D1E9AB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A34C8-BF25-F371-2AC5-591E52EF2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7C5E-6161-46A3-81EF-3D88EA024A6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867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5EB61-9D18-6C38-7409-00A0E9C0A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B83BF9-4224-9585-E26C-7BE8F8D9BC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B9A04-8DA2-1CDD-56B2-CD4E2DBEC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E4F4D-F820-A647-BF66-1BA0414E0972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EE69A-93D5-8DDE-FD96-CE32505D8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518E1-A450-3615-D6F0-E2F5A0DED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DB894-AEE9-D24A-AF23-E3A61794F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1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6A2001-BB23-8388-FC62-E17316B85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0C715-0AA2-B7DD-8976-276F3D652F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52140-A0A9-5693-8C71-BA7555663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E4F4D-F820-A647-BF66-1BA0414E0972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6E726-B554-B6F2-75BB-4BA4F139F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5BC63-3F6F-8ABC-AA79-646D9D043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DB894-AEE9-D24A-AF23-E3A61794F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5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546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D2920E29-7B58-49C0-A597-A6C46C3FB8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86232" y="775519"/>
            <a:ext cx="4409769" cy="4748981"/>
          </a:xfrm>
          <a:custGeom>
            <a:avLst/>
            <a:gdLst>
              <a:gd name="connsiteX0" fmla="*/ 0 w 4409769"/>
              <a:gd name="connsiteY0" fmla="*/ 0 h 4748981"/>
              <a:gd name="connsiteX1" fmla="*/ 4409769 w 4409769"/>
              <a:gd name="connsiteY1" fmla="*/ 0 h 4748981"/>
              <a:gd name="connsiteX2" fmla="*/ 4409769 w 4409769"/>
              <a:gd name="connsiteY2" fmla="*/ 4748981 h 4748981"/>
              <a:gd name="connsiteX3" fmla="*/ 0 w 4409769"/>
              <a:gd name="connsiteY3" fmla="*/ 4748981 h 474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9769" h="4748981">
                <a:moveTo>
                  <a:pt x="0" y="0"/>
                </a:moveTo>
                <a:lnTo>
                  <a:pt x="4409769" y="0"/>
                </a:lnTo>
                <a:lnTo>
                  <a:pt x="4409769" y="4748981"/>
                </a:lnTo>
                <a:lnTo>
                  <a:pt x="0" y="47489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673100" dist="63500" dir="5400000" algn="t" rotWithShape="0">
              <a:schemeClr val="bg1">
                <a:lumMod val="50000"/>
                <a:alpha val="33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5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F77F2CD8-1C52-4066-B23A-91BCC11008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0">
            <a:extLst>
              <a:ext uri="{FF2B5EF4-FFF2-40B4-BE49-F238E27FC236}">
                <a16:creationId xmlns:a16="http://schemas.microsoft.com/office/drawing/2014/main" id="{FB527CC3-8840-4F8C-9316-71DED5E564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12643" y="1194619"/>
            <a:ext cx="5042880" cy="4468766"/>
          </a:xfrm>
          <a:custGeom>
            <a:avLst/>
            <a:gdLst>
              <a:gd name="connsiteX0" fmla="*/ 0 w 4793227"/>
              <a:gd name="connsiteY0" fmla="*/ 0 h 4247535"/>
              <a:gd name="connsiteX1" fmla="*/ 3828867 w 4793227"/>
              <a:gd name="connsiteY1" fmla="*/ 0 h 4247535"/>
              <a:gd name="connsiteX2" fmla="*/ 4793227 w 4793227"/>
              <a:gd name="connsiteY2" fmla="*/ 4247535 h 4247535"/>
              <a:gd name="connsiteX3" fmla="*/ 964360 w 4793227"/>
              <a:gd name="connsiteY3" fmla="*/ 4247535 h 4247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3227" h="4247535">
                <a:moveTo>
                  <a:pt x="0" y="0"/>
                </a:moveTo>
                <a:lnTo>
                  <a:pt x="3828867" y="0"/>
                </a:lnTo>
                <a:lnTo>
                  <a:pt x="4793227" y="4247535"/>
                </a:lnTo>
                <a:lnTo>
                  <a:pt x="964360" y="4247535"/>
                </a:lnTo>
                <a:close/>
              </a:path>
            </a:pathLst>
          </a:custGeom>
          <a:solidFill>
            <a:schemeClr val="bg1"/>
          </a:solidFill>
          <a:effectLst>
            <a:outerShdw blurRad="736600" sx="95000" sy="95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8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D68FCB88-D6D8-4671-861D-17E66C5FFE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0600" y="914400"/>
            <a:ext cx="10210800" cy="5029200"/>
          </a:xfrm>
          <a:custGeom>
            <a:avLst/>
            <a:gdLst>
              <a:gd name="connsiteX0" fmla="*/ 0 w 10210800"/>
              <a:gd name="connsiteY0" fmla="*/ 0 h 5029200"/>
              <a:gd name="connsiteX1" fmla="*/ 10210800 w 10210800"/>
              <a:gd name="connsiteY1" fmla="*/ 0 h 5029200"/>
              <a:gd name="connsiteX2" fmla="*/ 10210800 w 10210800"/>
              <a:gd name="connsiteY2" fmla="*/ 5029200 h 5029200"/>
              <a:gd name="connsiteX3" fmla="*/ 0 w 10210800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10800" h="5029200">
                <a:moveTo>
                  <a:pt x="0" y="0"/>
                </a:moveTo>
                <a:lnTo>
                  <a:pt x="10210800" y="0"/>
                </a:lnTo>
                <a:lnTo>
                  <a:pt x="10210800" y="5029200"/>
                </a:lnTo>
                <a:lnTo>
                  <a:pt x="0" y="5029200"/>
                </a:lnTo>
                <a:close/>
              </a:path>
            </a:pathLst>
          </a:custGeom>
          <a:solidFill>
            <a:schemeClr val="bg1"/>
          </a:solidFill>
          <a:effectLst>
            <a:outerShdw blurRad="736600" sx="95000" sy="95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9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EF9C9BEF-F556-4263-B211-C6787DAD04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0618840" cy="6858000"/>
          </a:xfrm>
          <a:custGeom>
            <a:avLst/>
            <a:gdLst>
              <a:gd name="connsiteX0" fmla="*/ 0 w 2352368"/>
              <a:gd name="connsiteY0" fmla="*/ 0 h 4085917"/>
              <a:gd name="connsiteX1" fmla="*/ 2352368 w 2352368"/>
              <a:gd name="connsiteY1" fmla="*/ 0 h 4085917"/>
              <a:gd name="connsiteX2" fmla="*/ 2352368 w 2352368"/>
              <a:gd name="connsiteY2" fmla="*/ 4085917 h 4085917"/>
              <a:gd name="connsiteX3" fmla="*/ 0 w 2352368"/>
              <a:gd name="connsiteY3" fmla="*/ 4085917 h 4085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2368" h="4085917">
                <a:moveTo>
                  <a:pt x="0" y="0"/>
                </a:moveTo>
                <a:lnTo>
                  <a:pt x="2352368" y="0"/>
                </a:lnTo>
                <a:lnTo>
                  <a:pt x="2352368" y="4085917"/>
                </a:lnTo>
                <a:lnTo>
                  <a:pt x="0" y="4085917"/>
                </a:ln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indent="0">
              <a:buNone/>
              <a:defRPr lang="en-US"/>
            </a:lvl1pPr>
          </a:lstStyle>
          <a:p>
            <a:pPr marL="228600" lvl="0" indent="-2286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C20BF64E-7FB7-4659-8208-F0F3E991FB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91696" y="669498"/>
            <a:ext cx="5481436" cy="5472909"/>
          </a:xfrm>
          <a:custGeom>
            <a:avLst/>
            <a:gdLst>
              <a:gd name="connsiteX0" fmla="*/ 2740258 w 5481436"/>
              <a:gd name="connsiteY0" fmla="*/ 0 h 5472909"/>
              <a:gd name="connsiteX1" fmla="*/ 2864166 w 5481436"/>
              <a:gd name="connsiteY1" fmla="*/ 52429 h 5472909"/>
              <a:gd name="connsiteX2" fmla="*/ 5428925 w 5481436"/>
              <a:gd name="connsiteY2" fmla="*/ 2609520 h 5472909"/>
              <a:gd name="connsiteX3" fmla="*/ 5428925 w 5481436"/>
              <a:gd name="connsiteY3" fmla="*/ 2859710 h 5472909"/>
              <a:gd name="connsiteX4" fmla="*/ 2864166 w 5481436"/>
              <a:gd name="connsiteY4" fmla="*/ 5420480 h 5472909"/>
              <a:gd name="connsiteX5" fmla="*/ 2613586 w 5481436"/>
              <a:gd name="connsiteY5" fmla="*/ 5420480 h 5472909"/>
              <a:gd name="connsiteX6" fmla="*/ 52512 w 5481436"/>
              <a:gd name="connsiteY6" fmla="*/ 2859710 h 5472909"/>
              <a:gd name="connsiteX7" fmla="*/ 52512 w 5481436"/>
              <a:gd name="connsiteY7" fmla="*/ 2609520 h 5472909"/>
              <a:gd name="connsiteX8" fmla="*/ 2613586 w 5481436"/>
              <a:gd name="connsiteY8" fmla="*/ 52429 h 5472909"/>
              <a:gd name="connsiteX9" fmla="*/ 2740258 w 5481436"/>
              <a:gd name="connsiteY9" fmla="*/ 0 h 5472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81436" h="5472909">
                <a:moveTo>
                  <a:pt x="2740258" y="0"/>
                </a:moveTo>
                <a:cubicBezTo>
                  <a:pt x="2785860" y="0"/>
                  <a:pt x="2831001" y="17476"/>
                  <a:pt x="2864166" y="52429"/>
                </a:cubicBezTo>
                <a:cubicBezTo>
                  <a:pt x="5428925" y="2609520"/>
                  <a:pt x="5428925" y="2609520"/>
                  <a:pt x="5428925" y="2609520"/>
                </a:cubicBezTo>
                <a:cubicBezTo>
                  <a:pt x="5498940" y="2679426"/>
                  <a:pt x="5498940" y="2793483"/>
                  <a:pt x="5428925" y="2859710"/>
                </a:cubicBezTo>
                <a:cubicBezTo>
                  <a:pt x="2864166" y="5420480"/>
                  <a:pt x="2864166" y="5420480"/>
                  <a:pt x="2864166" y="5420480"/>
                </a:cubicBezTo>
                <a:cubicBezTo>
                  <a:pt x="2797836" y="5490386"/>
                  <a:pt x="2683601" y="5490386"/>
                  <a:pt x="2613586" y="5420480"/>
                </a:cubicBezTo>
                <a:cubicBezTo>
                  <a:pt x="52512" y="2859710"/>
                  <a:pt x="52512" y="2859710"/>
                  <a:pt x="52512" y="2859710"/>
                </a:cubicBezTo>
                <a:cubicBezTo>
                  <a:pt x="-17503" y="2793483"/>
                  <a:pt x="-17503" y="2679426"/>
                  <a:pt x="52512" y="2609520"/>
                </a:cubicBezTo>
                <a:cubicBezTo>
                  <a:pt x="2613586" y="52429"/>
                  <a:pt x="2613586" y="52429"/>
                  <a:pt x="2613586" y="52429"/>
                </a:cubicBezTo>
                <a:cubicBezTo>
                  <a:pt x="2648594" y="17476"/>
                  <a:pt x="2694656" y="0"/>
                  <a:pt x="27402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5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CC7B0CF0-99A8-4409-999C-8692F98FF4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7850" y="1961632"/>
            <a:ext cx="3338268" cy="2022850"/>
          </a:xfrm>
          <a:custGeom>
            <a:avLst/>
            <a:gdLst>
              <a:gd name="connsiteX0" fmla="*/ 0 w 3338268"/>
              <a:gd name="connsiteY0" fmla="*/ 0 h 2022850"/>
              <a:gd name="connsiteX1" fmla="*/ 3338268 w 3338268"/>
              <a:gd name="connsiteY1" fmla="*/ 0 h 2022850"/>
              <a:gd name="connsiteX2" fmla="*/ 3338268 w 3338268"/>
              <a:gd name="connsiteY2" fmla="*/ 1692494 h 2022850"/>
              <a:gd name="connsiteX3" fmla="*/ 3007913 w 3338268"/>
              <a:gd name="connsiteY3" fmla="*/ 2022850 h 2022850"/>
              <a:gd name="connsiteX4" fmla="*/ 0 w 3338268"/>
              <a:gd name="connsiteY4" fmla="*/ 2022850 h 202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8268" h="2022850">
                <a:moveTo>
                  <a:pt x="0" y="0"/>
                </a:moveTo>
                <a:lnTo>
                  <a:pt x="3338268" y="0"/>
                </a:lnTo>
                <a:lnTo>
                  <a:pt x="3338268" y="1692494"/>
                </a:lnTo>
                <a:lnTo>
                  <a:pt x="3007913" y="2022850"/>
                </a:lnTo>
                <a:lnTo>
                  <a:pt x="0" y="20228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BCF41097-49D5-498D-8DB8-6A53D9A409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69744" y="1961632"/>
            <a:ext cx="3338268" cy="2022850"/>
          </a:xfrm>
          <a:custGeom>
            <a:avLst/>
            <a:gdLst>
              <a:gd name="connsiteX0" fmla="*/ 0 w 3338268"/>
              <a:gd name="connsiteY0" fmla="*/ 0 h 2022850"/>
              <a:gd name="connsiteX1" fmla="*/ 3338268 w 3338268"/>
              <a:gd name="connsiteY1" fmla="*/ 0 h 2022850"/>
              <a:gd name="connsiteX2" fmla="*/ 3338268 w 3338268"/>
              <a:gd name="connsiteY2" fmla="*/ 1692494 h 2022850"/>
              <a:gd name="connsiteX3" fmla="*/ 3007913 w 3338268"/>
              <a:gd name="connsiteY3" fmla="*/ 2022850 h 2022850"/>
              <a:gd name="connsiteX4" fmla="*/ 0 w 3338268"/>
              <a:gd name="connsiteY4" fmla="*/ 2022850 h 202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8268" h="2022850">
                <a:moveTo>
                  <a:pt x="0" y="0"/>
                </a:moveTo>
                <a:lnTo>
                  <a:pt x="3338268" y="0"/>
                </a:lnTo>
                <a:lnTo>
                  <a:pt x="3338268" y="1692494"/>
                </a:lnTo>
                <a:lnTo>
                  <a:pt x="3007913" y="2022850"/>
                </a:lnTo>
                <a:lnTo>
                  <a:pt x="0" y="20228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1416B80D-CB08-498B-84FB-780CBC1EFBB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796403" y="1961632"/>
            <a:ext cx="3338268" cy="2022850"/>
          </a:xfrm>
          <a:custGeom>
            <a:avLst/>
            <a:gdLst>
              <a:gd name="connsiteX0" fmla="*/ 0 w 3338268"/>
              <a:gd name="connsiteY0" fmla="*/ 0 h 2022850"/>
              <a:gd name="connsiteX1" fmla="*/ 3338268 w 3338268"/>
              <a:gd name="connsiteY1" fmla="*/ 0 h 2022850"/>
              <a:gd name="connsiteX2" fmla="*/ 3338268 w 3338268"/>
              <a:gd name="connsiteY2" fmla="*/ 1692494 h 2022850"/>
              <a:gd name="connsiteX3" fmla="*/ 3007913 w 3338268"/>
              <a:gd name="connsiteY3" fmla="*/ 2022850 h 2022850"/>
              <a:gd name="connsiteX4" fmla="*/ 0 w 3338268"/>
              <a:gd name="connsiteY4" fmla="*/ 2022850 h 202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8268" h="2022850">
                <a:moveTo>
                  <a:pt x="0" y="0"/>
                </a:moveTo>
                <a:lnTo>
                  <a:pt x="3338268" y="0"/>
                </a:lnTo>
                <a:lnTo>
                  <a:pt x="3338268" y="1692494"/>
                </a:lnTo>
                <a:lnTo>
                  <a:pt x="3007913" y="2022850"/>
                </a:lnTo>
                <a:lnTo>
                  <a:pt x="0" y="20228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4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E1FEB-885F-2D59-FF8A-1F0C036B5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D3AEC-9CA7-1711-1A4F-B92CC1A42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7F049-7593-135C-8CAC-E11A15061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E4F4D-F820-A647-BF66-1BA0414E0972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FF2E5-9AF7-1039-0D29-D26FC9079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1009E-AE98-33B3-028C-2F7A63156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DB894-AEE9-D24A-AF23-E3A61794F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4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32400" y="0"/>
            <a:ext cx="2603500" cy="2209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232400" y="2298700"/>
            <a:ext cx="2603500" cy="22606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232400" y="4648200"/>
            <a:ext cx="2603500" cy="2209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406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101DF-C3D6-A60B-139D-B7D58F54A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268DE-6685-E216-961F-3B30C67AF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EAA07-074F-7AA0-3675-5D1507BB4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E4F4D-F820-A647-BF66-1BA0414E0972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E5237-1D50-FA1A-4914-B9A768100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00E67-8E0E-F19B-8D41-6D3A9FD2D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DB894-AEE9-D24A-AF23-E3A61794F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0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59080-EC87-E960-65CF-9EBE19094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646AF-2465-5103-BD61-ED7F334719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12CD29-5998-452F-CF31-A1006B737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37D1A7-C3DB-931A-8B16-D6436FC04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E4F4D-F820-A647-BF66-1BA0414E0972}" type="datetimeFigureOut">
              <a:rPr lang="en-US" smtClean="0"/>
              <a:t>2/23/24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916CB-53A1-A783-1EED-BA94F7451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328B73-F4D7-FDA3-FF72-FEDF7A526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DB894-AEE9-D24A-AF23-E3A61794F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3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F416-0FEE-69DE-9A63-F527B7730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F58303-520D-74E6-13D8-BB5DC67F5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F20136-F6CB-7EA1-8742-540C7EE96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8ED78A-029B-E4DC-3D3D-EF45AEF7F7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FE20CE-E422-08AE-DB7B-977C51807F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D94BF9-CDDB-8A37-80B4-E7E0FE1B7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E4F4D-F820-A647-BF66-1BA0414E0972}" type="datetimeFigureOut">
              <a:rPr lang="en-US" smtClean="0"/>
              <a:t>2/23/24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D64DE3-3AFE-192D-E9A5-6246D5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63486C-1729-0BE8-32A4-67C33A76B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DB894-AEE9-D24A-AF23-E3A61794F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7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76609-AD8D-D318-CE98-C09F1F381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6168B0-90A5-8CC0-6812-7DCFC7EA7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E4F4D-F820-A647-BF66-1BA0414E0972}" type="datetimeFigureOut">
              <a:rPr lang="en-US" smtClean="0"/>
              <a:t>2/23/24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CFAEAC-C02D-2D73-794C-FA3A429E8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C1CD86-BE3C-B10B-0390-A097DC5FD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DB894-AEE9-D24A-AF23-E3A61794F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2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6397B3-B9B4-7454-FB4C-183CFD873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E4F4D-F820-A647-BF66-1BA0414E0972}" type="datetimeFigureOut">
              <a:rPr lang="en-US" smtClean="0"/>
              <a:t>2/23/24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D6A65A-7FB0-0392-72D3-87398833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31B48-4A7D-F6EE-C061-779901B7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DB894-AEE9-D24A-AF23-E3A61794F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0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86D3F-7D72-F0BC-8841-4B607FBEE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F64A4-93A2-974E-A441-28941BCCD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0C9B0-B8BF-9DAE-163C-FF9B62F17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325F1C-9DA9-4933-C909-28CF5E122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E4F4D-F820-A647-BF66-1BA0414E0972}" type="datetimeFigureOut">
              <a:rPr lang="en-US" smtClean="0"/>
              <a:t>2/23/24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8CAAA2-DF3B-E017-3299-CECDDD09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C5A06A-CDEC-49A1-8894-AED150426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DB894-AEE9-D24A-AF23-E3A61794F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6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5F6C-68FD-AC63-C659-DF3D3B262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3E4B07-A234-92D9-6A45-992F013FC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84E3E2-2935-1CF6-0B2A-248FE56AE3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5EFB3C-82A8-0E46-43E0-48AB49CCE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E4F4D-F820-A647-BF66-1BA0414E0972}" type="datetimeFigureOut">
              <a:rPr lang="en-US" smtClean="0"/>
              <a:t>2/23/24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2A95BE-B9CA-6AEF-666F-BD912303E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9BDFC6-2095-594A-2D05-73A727EEB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DB894-AEE9-D24A-AF23-E3A61794F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7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E27EFC-CEB1-6346-D68D-022CDB3F6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CA943-E108-BF5B-F67C-7D73DD37B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2AEEE-3DFE-6816-64AE-7B4CD99E61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E4F4D-F820-A647-BF66-1BA0414E0972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2ED00-5F89-63E4-5439-4FD25ED79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A264A-737F-3B1E-2507-0EDD2620F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DB894-AEE9-D24A-AF23-E3A61794F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2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700" r:id="rId18"/>
    <p:sldLayoutId id="2147483702" r:id="rId19"/>
    <p:sldLayoutId id="2147483703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53.jpe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12" Type="http://schemas.openxmlformats.org/officeDocument/2006/relationships/image" Target="../media/image52.jpe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microsoft.com/office/2007/relationships/hdphoto" Target="../media/hdphoto7.wdp"/><Relationship Id="rId5" Type="http://schemas.openxmlformats.org/officeDocument/2006/relationships/image" Target="../media/image47.jpeg"/><Relationship Id="rId15" Type="http://schemas.openxmlformats.org/officeDocument/2006/relationships/image" Target="../media/image55.jpeg"/><Relationship Id="rId10" Type="http://schemas.openxmlformats.org/officeDocument/2006/relationships/image" Target="../media/image51.png"/><Relationship Id="rId4" Type="http://schemas.openxmlformats.org/officeDocument/2006/relationships/image" Target="../media/image46.jpeg"/><Relationship Id="rId9" Type="http://schemas.openxmlformats.org/officeDocument/2006/relationships/image" Target="../media/image50.jpeg"/><Relationship Id="rId14" Type="http://schemas.openxmlformats.org/officeDocument/2006/relationships/image" Target="../media/image5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8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8.png"/><Relationship Id="rId18" Type="http://schemas.openxmlformats.org/officeDocument/2006/relationships/image" Target="../media/image83.sv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12" Type="http://schemas.openxmlformats.org/officeDocument/2006/relationships/image" Target="../media/image77.jp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3.jpeg"/><Relationship Id="rId11" Type="http://schemas.microsoft.com/office/2007/relationships/hdphoto" Target="../media/hdphoto8.wdp"/><Relationship Id="rId5" Type="http://schemas.openxmlformats.org/officeDocument/2006/relationships/image" Target="../media/image72.jpeg"/><Relationship Id="rId15" Type="http://schemas.openxmlformats.org/officeDocument/2006/relationships/image" Target="../media/image80.png"/><Relationship Id="rId10" Type="http://schemas.openxmlformats.org/officeDocument/2006/relationships/image" Target="../media/image76.png"/><Relationship Id="rId4" Type="http://schemas.openxmlformats.org/officeDocument/2006/relationships/image" Target="../media/image71.jpeg"/><Relationship Id="rId9" Type="http://schemas.openxmlformats.org/officeDocument/2006/relationships/image" Target="../media/image75.jpg"/><Relationship Id="rId1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01.jpeg"/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12" Type="http://schemas.openxmlformats.org/officeDocument/2006/relationships/image" Target="../media/image100.jpe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0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11" Type="http://schemas.microsoft.com/office/2007/relationships/hdphoto" Target="../media/hdphoto10.wdp"/><Relationship Id="rId5" Type="http://schemas.openxmlformats.org/officeDocument/2006/relationships/image" Target="../media/image95.jpeg"/><Relationship Id="rId15" Type="http://schemas.openxmlformats.org/officeDocument/2006/relationships/image" Target="../media/image103.png"/><Relationship Id="rId10" Type="http://schemas.openxmlformats.org/officeDocument/2006/relationships/image" Target="../media/image99.png"/><Relationship Id="rId4" Type="http://schemas.openxmlformats.org/officeDocument/2006/relationships/image" Target="../media/image94.jpeg"/><Relationship Id="rId9" Type="http://schemas.openxmlformats.org/officeDocument/2006/relationships/image" Target="../media/image98.jpeg"/><Relationship Id="rId14" Type="http://schemas.openxmlformats.org/officeDocument/2006/relationships/image" Target="../media/image10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18" Type="http://schemas.openxmlformats.org/officeDocument/2006/relationships/image" Target="../media/image12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10" Type="http://schemas.openxmlformats.org/officeDocument/2006/relationships/image" Target="../media/image116.png"/><Relationship Id="rId19" Type="http://schemas.openxmlformats.org/officeDocument/2006/relationships/image" Target="../media/image125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5" Type="http://schemas.openxmlformats.org/officeDocument/2006/relationships/image" Target="../media/image138.png"/><Relationship Id="rId10" Type="http://schemas.openxmlformats.org/officeDocument/2006/relationships/image" Target="../media/image133.png"/><Relationship Id="rId19" Type="http://schemas.openxmlformats.org/officeDocument/2006/relationships/image" Target="../media/image142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png"/><Relationship Id="rId18" Type="http://schemas.openxmlformats.org/officeDocument/2006/relationships/image" Target="../media/image159.png"/><Relationship Id="rId3" Type="http://schemas.openxmlformats.org/officeDocument/2006/relationships/image" Target="../media/image144.png"/><Relationship Id="rId7" Type="http://schemas.openxmlformats.org/officeDocument/2006/relationships/image" Target="../media/image148.jpg"/><Relationship Id="rId12" Type="http://schemas.openxmlformats.org/officeDocument/2006/relationships/image" Target="../media/image153.png"/><Relationship Id="rId17" Type="http://schemas.openxmlformats.org/officeDocument/2006/relationships/image" Target="../media/image158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57.png"/><Relationship Id="rId20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11" Type="http://schemas.openxmlformats.org/officeDocument/2006/relationships/image" Target="../media/image152.png"/><Relationship Id="rId5" Type="http://schemas.openxmlformats.org/officeDocument/2006/relationships/image" Target="../media/image146.png"/><Relationship Id="rId15" Type="http://schemas.openxmlformats.org/officeDocument/2006/relationships/image" Target="../media/image156.png"/><Relationship Id="rId10" Type="http://schemas.openxmlformats.org/officeDocument/2006/relationships/image" Target="../media/image151.png"/><Relationship Id="rId19" Type="http://schemas.openxmlformats.org/officeDocument/2006/relationships/image" Target="../media/image160.png"/><Relationship Id="rId4" Type="http://schemas.openxmlformats.org/officeDocument/2006/relationships/image" Target="../media/image145.jpeg"/><Relationship Id="rId9" Type="http://schemas.openxmlformats.org/officeDocument/2006/relationships/image" Target="../media/image150.png"/><Relationship Id="rId14" Type="http://schemas.openxmlformats.org/officeDocument/2006/relationships/image" Target="../media/image1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jpeg"/><Relationship Id="rId5" Type="http://schemas.openxmlformats.org/officeDocument/2006/relationships/image" Target="../media/image2.png"/><Relationship Id="rId4" Type="http://schemas.openxmlformats.org/officeDocument/2006/relationships/hyperlink" Target="mailto:jsmith@veka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13" Type="http://schemas.openxmlformats.org/officeDocument/2006/relationships/image" Target="../media/image5.png"/><Relationship Id="rId3" Type="http://schemas.openxmlformats.org/officeDocument/2006/relationships/image" Target="../media/image14.jpeg"/><Relationship Id="rId7" Type="http://schemas.microsoft.com/office/2007/relationships/hdphoto" Target="../media/hdphoto5.wdp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jpeg"/><Relationship Id="rId5" Type="http://schemas.microsoft.com/office/2007/relationships/hdphoto" Target="../media/hdphoto4.wdp"/><Relationship Id="rId10" Type="http://schemas.openxmlformats.org/officeDocument/2006/relationships/image" Target="../media/image19.jpeg"/><Relationship Id="rId4" Type="http://schemas.openxmlformats.org/officeDocument/2006/relationships/image" Target="../media/image15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A78E1DA-13D6-FB8A-2B05-E66BA984DF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93343"/>
          </a:xfrm>
        </p:spPr>
      </p:pic>
      <p:sp>
        <p:nvSpPr>
          <p:cNvPr id="11" name="Rectangle 10"/>
          <p:cNvSpPr/>
          <p:nvPr/>
        </p:nvSpPr>
        <p:spPr>
          <a:xfrm>
            <a:off x="0" y="35343"/>
            <a:ext cx="12192000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7842A4B-3A50-B5CA-6091-15402C76D9F3}"/>
              </a:ext>
            </a:extLst>
          </p:cNvPr>
          <p:cNvSpPr/>
          <p:nvPr/>
        </p:nvSpPr>
        <p:spPr>
          <a:xfrm>
            <a:off x="0" y="0"/>
            <a:ext cx="6120064" cy="6907801"/>
          </a:xfrm>
          <a:custGeom>
            <a:avLst/>
            <a:gdLst>
              <a:gd name="connsiteX0" fmla="*/ 0 w 3451123"/>
              <a:gd name="connsiteY0" fmla="*/ 0 h 4247535"/>
              <a:gd name="connsiteX1" fmla="*/ 3092568 w 3451123"/>
              <a:gd name="connsiteY1" fmla="*/ 0 h 4247535"/>
              <a:gd name="connsiteX2" fmla="*/ 3451123 w 3451123"/>
              <a:gd name="connsiteY2" fmla="*/ 1604104 h 4247535"/>
              <a:gd name="connsiteX3" fmla="*/ 3451123 w 3451123"/>
              <a:gd name="connsiteY3" fmla="*/ 4247535 h 4247535"/>
              <a:gd name="connsiteX4" fmla="*/ 949424 w 3451123"/>
              <a:gd name="connsiteY4" fmla="*/ 4247535 h 4247535"/>
              <a:gd name="connsiteX0" fmla="*/ 0 w 4111770"/>
              <a:gd name="connsiteY0" fmla="*/ 0 h 4247535"/>
              <a:gd name="connsiteX1" fmla="*/ 3092568 w 4111770"/>
              <a:gd name="connsiteY1" fmla="*/ 0 h 4247535"/>
              <a:gd name="connsiteX2" fmla="*/ 3451123 w 4111770"/>
              <a:gd name="connsiteY2" fmla="*/ 1604104 h 4247535"/>
              <a:gd name="connsiteX3" fmla="*/ 4111770 w 4111770"/>
              <a:gd name="connsiteY3" fmla="*/ 4228682 h 4247535"/>
              <a:gd name="connsiteX4" fmla="*/ 949424 w 4111770"/>
              <a:gd name="connsiteY4" fmla="*/ 4247535 h 4247535"/>
              <a:gd name="connsiteX5" fmla="*/ 0 w 4111770"/>
              <a:gd name="connsiteY5" fmla="*/ 0 h 4247535"/>
              <a:gd name="connsiteX0" fmla="*/ 0 w 4128001"/>
              <a:gd name="connsiteY0" fmla="*/ 0 h 4250923"/>
              <a:gd name="connsiteX1" fmla="*/ 3092568 w 4128001"/>
              <a:gd name="connsiteY1" fmla="*/ 0 h 4250923"/>
              <a:gd name="connsiteX2" fmla="*/ 3451123 w 4128001"/>
              <a:gd name="connsiteY2" fmla="*/ 1604104 h 4250923"/>
              <a:gd name="connsiteX3" fmla="*/ 4128001 w 4128001"/>
              <a:gd name="connsiteY3" fmla="*/ 4250923 h 4250923"/>
              <a:gd name="connsiteX4" fmla="*/ 949424 w 4128001"/>
              <a:gd name="connsiteY4" fmla="*/ 4247535 h 4250923"/>
              <a:gd name="connsiteX5" fmla="*/ 0 w 4128001"/>
              <a:gd name="connsiteY5" fmla="*/ 0 h 4250923"/>
              <a:gd name="connsiteX0" fmla="*/ 0 w 4128001"/>
              <a:gd name="connsiteY0" fmla="*/ 0 h 4282755"/>
              <a:gd name="connsiteX1" fmla="*/ 3092568 w 4128001"/>
              <a:gd name="connsiteY1" fmla="*/ 0 h 4282755"/>
              <a:gd name="connsiteX2" fmla="*/ 3451123 w 4128001"/>
              <a:gd name="connsiteY2" fmla="*/ 1604104 h 4282755"/>
              <a:gd name="connsiteX3" fmla="*/ 4128001 w 4128001"/>
              <a:gd name="connsiteY3" fmla="*/ 4250923 h 4282755"/>
              <a:gd name="connsiteX4" fmla="*/ 949424 w 4128001"/>
              <a:gd name="connsiteY4" fmla="*/ 4247535 h 4282755"/>
              <a:gd name="connsiteX5" fmla="*/ 0 w 4128001"/>
              <a:gd name="connsiteY5" fmla="*/ 0 h 4282755"/>
              <a:gd name="connsiteX0" fmla="*/ 0 w 4128001"/>
              <a:gd name="connsiteY0" fmla="*/ 0 h 4256445"/>
              <a:gd name="connsiteX1" fmla="*/ 3092568 w 4128001"/>
              <a:gd name="connsiteY1" fmla="*/ 0 h 4256445"/>
              <a:gd name="connsiteX2" fmla="*/ 3451123 w 4128001"/>
              <a:gd name="connsiteY2" fmla="*/ 1604104 h 4256445"/>
              <a:gd name="connsiteX3" fmla="*/ 4128001 w 4128001"/>
              <a:gd name="connsiteY3" fmla="*/ 4250923 h 4256445"/>
              <a:gd name="connsiteX4" fmla="*/ 949424 w 4128001"/>
              <a:gd name="connsiteY4" fmla="*/ 4247535 h 4256445"/>
              <a:gd name="connsiteX5" fmla="*/ 0 w 4128001"/>
              <a:gd name="connsiteY5" fmla="*/ 0 h 4256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28001" h="4256445">
                <a:moveTo>
                  <a:pt x="0" y="0"/>
                </a:moveTo>
                <a:lnTo>
                  <a:pt x="3092568" y="0"/>
                </a:lnTo>
                <a:lnTo>
                  <a:pt x="3451123" y="1604104"/>
                </a:lnTo>
                <a:lnTo>
                  <a:pt x="4128001" y="4250923"/>
                </a:lnTo>
                <a:cubicBezTo>
                  <a:pt x="3052244" y="4264621"/>
                  <a:pt x="2008950" y="4248664"/>
                  <a:pt x="949424" y="424753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93543"/>
                </a:schemeClr>
              </a:gs>
              <a:gs pos="99000">
                <a:schemeClr val="bg1">
                  <a:alpha val="70974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8AA008-7838-2A27-3306-7B9CF3C80A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239" y="3091007"/>
            <a:ext cx="4185865" cy="11854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14DA3F-580C-4E6E-9BF1-85C7945EEB42}"/>
              </a:ext>
            </a:extLst>
          </p:cNvPr>
          <p:cNvSpPr txBox="1"/>
          <p:nvPr/>
        </p:nvSpPr>
        <p:spPr>
          <a:xfrm>
            <a:off x="841532" y="2119293"/>
            <a:ext cx="3880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dirty="0">
                <a:solidFill>
                  <a:srgbClr val="0069AA"/>
                </a:solidFill>
                <a:latin typeface="Lato" panose="020F0502020204030203" pitchFamily="34" charset="77"/>
                <a:cs typeface="Segoe UI Light" panose="020B0502040204020203" pitchFamily="34" charset="0"/>
              </a:rPr>
              <a:t>Revolutionizing Outdoor Living</a:t>
            </a:r>
          </a:p>
          <a:p>
            <a:pPr algn="ctr"/>
            <a:r>
              <a:rPr lang="id-ID" dirty="0">
                <a:solidFill>
                  <a:srgbClr val="0069AA"/>
                </a:solidFill>
                <a:latin typeface="Lato" panose="020F0502020204030203" pitchFamily="34" charset="77"/>
                <a:cs typeface="Segoe UI Light" panose="020B0502040204020203" pitchFamily="34" charset="0"/>
              </a:rPr>
              <a:t> to Create a More Sustainable Future</a:t>
            </a:r>
            <a:endParaRPr lang="en-US" dirty="0">
              <a:solidFill>
                <a:srgbClr val="0069AA"/>
              </a:solidFill>
              <a:latin typeface="Lato" panose="020F0502020204030203" pitchFamily="34" charset="77"/>
              <a:cs typeface="Segoe UI Light" panose="020B0502040204020203" pitchFamily="34" charset="0"/>
            </a:endParaRPr>
          </a:p>
        </p:txBody>
      </p:sp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4451A26B-35B6-59FF-80D0-13D8D66C72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32" y="6141634"/>
            <a:ext cx="558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0F67999-ADD1-80CF-8181-3F89928239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24934"/>
            <a:ext cx="12192000" cy="3853934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2C321A-9DC2-4E07-8B16-25096D643D83}"/>
              </a:ext>
            </a:extLst>
          </p:cNvPr>
          <p:cNvSpPr/>
          <p:nvPr/>
        </p:nvSpPr>
        <p:spPr>
          <a:xfrm>
            <a:off x="948199" y="1664822"/>
            <a:ext cx="3867150" cy="356857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36600" sx="95000" sy="95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8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4F1F14-8FCB-4177-BAC4-37CB3A884E83}"/>
              </a:ext>
            </a:extLst>
          </p:cNvPr>
          <p:cNvSpPr/>
          <p:nvPr/>
        </p:nvSpPr>
        <p:spPr>
          <a:xfrm>
            <a:off x="4635349" y="3994010"/>
            <a:ext cx="360000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4D1598-AECC-B75A-189F-5CBD1505882C}"/>
              </a:ext>
            </a:extLst>
          </p:cNvPr>
          <p:cNvSpPr txBox="1"/>
          <p:nvPr/>
        </p:nvSpPr>
        <p:spPr>
          <a:xfrm>
            <a:off x="12886660" y="15948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6B47C52-3ABB-ACDD-77B4-6A38D3F9090F}"/>
              </a:ext>
            </a:extLst>
          </p:cNvPr>
          <p:cNvGrpSpPr/>
          <p:nvPr/>
        </p:nvGrpSpPr>
        <p:grpSpPr>
          <a:xfrm>
            <a:off x="5284167" y="3846967"/>
            <a:ext cx="4184971" cy="3303810"/>
            <a:chOff x="5284167" y="3820445"/>
            <a:chExt cx="4184971" cy="3303810"/>
          </a:xfrm>
        </p:grpSpPr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3391A069-4704-431D-969A-02B5C16697F6}"/>
                </a:ext>
              </a:extLst>
            </p:cNvPr>
            <p:cNvSpPr txBox="1">
              <a:spLocks/>
            </p:cNvSpPr>
            <p:nvPr/>
          </p:nvSpPr>
          <p:spPr>
            <a:xfrm>
              <a:off x="5284167" y="3820445"/>
              <a:ext cx="4184971" cy="57055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2000" dirty="0">
                  <a:solidFill>
                    <a:srgbClr val="0069AA"/>
                  </a:solidFill>
                  <a:latin typeface="Lato Semibold" panose="020F0502020204030203" pitchFamily="34" charset="0"/>
                  <a:ea typeface="Lato Semibold" panose="020F0502020204030203" pitchFamily="34" charset="0"/>
                  <a:cs typeface="Lato Semibold" panose="020F0502020204030203" pitchFamily="34" charset="0"/>
                </a:rPr>
                <a:t>A</a:t>
              </a:r>
              <a:r>
                <a:rPr lang="en-US" sz="2000" dirty="0">
                  <a:solidFill>
                    <a:srgbClr val="0069AA"/>
                  </a:solidFill>
                  <a:effectLst/>
                  <a:latin typeface="Lato Semibold" panose="020F0502020204030203" pitchFamily="34" charset="0"/>
                  <a:ea typeface="Lato Semibold" panose="020F0502020204030203" pitchFamily="34" charset="0"/>
                  <a:cs typeface="Lato Semibold" panose="020F0502020204030203" pitchFamily="34" charset="0"/>
                </a:rPr>
                <a:t> beautiful deck surface without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2000" dirty="0">
                  <a:solidFill>
                    <a:srgbClr val="0069AA"/>
                  </a:solidFill>
                  <a:effectLst/>
                  <a:latin typeface="Lato Semibold" panose="020F0502020204030203" pitchFamily="34" charset="0"/>
                  <a:ea typeface="Lato Semibold" panose="020F0502020204030203" pitchFamily="34" charset="0"/>
                  <a:cs typeface="Lato Semibold" panose="020F0502020204030203" pitchFamily="34" charset="0"/>
                </a:rPr>
                <a:t>visible screws</a:t>
              </a:r>
              <a:endParaRPr lang="id-ID" sz="2000" dirty="0">
                <a:solidFill>
                  <a:srgbClr val="0069AA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61CC7FA-FE03-7B81-973C-6FB075BDB820}"/>
                </a:ext>
              </a:extLst>
            </p:cNvPr>
            <p:cNvSpPr/>
            <p:nvPr/>
          </p:nvSpPr>
          <p:spPr>
            <a:xfrm>
              <a:off x="5284167" y="4662042"/>
              <a:ext cx="3867149" cy="24622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SzPct val="104000"/>
                <a:buFont typeface="System Font Regular"/>
                <a:buChar char="✔️"/>
                <a:tabLst>
                  <a:tab pos="457200" algn="l"/>
                </a:tabLst>
              </a:pPr>
              <a:r>
                <a:rPr lang="en-US" sz="1400" dirty="0">
                  <a:solidFill>
                    <a:srgbClr val="282828"/>
                  </a:solidFill>
                  <a:latin typeface="Montserrat Light" pitchFamily="2" charset="77"/>
                </a:rPr>
                <a:t>C</a:t>
              </a:r>
              <a:r>
                <a:rPr lang="en-US" sz="1400" dirty="0">
                  <a:solidFill>
                    <a:srgbClr val="282828"/>
                  </a:solidFill>
                  <a:effectLst/>
                  <a:latin typeface="Montserrat Light" pitchFamily="2" charset="77"/>
                </a:rPr>
                <a:t>ompatible with most hidden deck fasteners designed for slotted PVC deck boards</a:t>
              </a:r>
            </a:p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SzPct val="104000"/>
                <a:buFont typeface="System Font Regular"/>
                <a:buChar char="✔️"/>
                <a:tabLst>
                  <a:tab pos="457200" algn="l"/>
                </a:tabLst>
              </a:pPr>
              <a:endParaRPr lang="en-US" sz="1400" dirty="0">
                <a:solidFill>
                  <a:srgbClr val="282828"/>
                </a:solidFill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SzPct val="104000"/>
                <a:buFont typeface="System Font Regular"/>
                <a:buChar char="✔️"/>
                <a:tabLst>
                  <a:tab pos="457200" algn="l"/>
                </a:tabLst>
              </a:pPr>
              <a:r>
                <a:rPr lang="en-US" sz="1400" dirty="0">
                  <a:solidFill>
                    <a:srgbClr val="374151"/>
                  </a:solidFill>
                  <a:effectLst/>
                  <a:latin typeface="Montserrat Light" pitchFamily="2" charset="77"/>
                </a:rPr>
                <a:t>The upper surface remains uncompromised by screws, plugs, or other systems that could affect its dimensional integrity</a:t>
              </a:r>
              <a:br>
                <a:rPr lang="en-US" sz="1400" dirty="0">
                  <a:solidFill>
                    <a:srgbClr val="282828"/>
                  </a:solidFill>
                  <a:effectLst/>
                  <a:latin typeface="Montserrat Light" pitchFamily="2" charset="77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1400" dirty="0">
                <a:solidFill>
                  <a:srgbClr val="282828"/>
                </a:solidFill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buSzPct val="104000"/>
                <a:tabLst>
                  <a:tab pos="457200" algn="l"/>
                </a:tabLst>
              </a:pPr>
              <a:br>
                <a:rPr lang="en-US" sz="1400" dirty="0">
                  <a:solidFill>
                    <a:srgbClr val="282828"/>
                  </a:solidFill>
                  <a:effectLst/>
                  <a:latin typeface="Montserrat Light" pitchFamily="2" charset="77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1400" dirty="0">
                <a:solidFill>
                  <a:srgbClr val="282828"/>
                </a:solidFill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DA39A53C-DFDD-406F-9F31-53D8DCBCFBE4}"/>
              </a:ext>
            </a:extLst>
          </p:cNvPr>
          <p:cNvSpPr/>
          <p:nvPr/>
        </p:nvSpPr>
        <p:spPr>
          <a:xfrm>
            <a:off x="1116808" y="3912588"/>
            <a:ext cx="524372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0" i="0" spc="50" dirty="0">
                <a:solidFill>
                  <a:srgbClr val="9F9C9D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Proven quality with a modern, clean look</a:t>
            </a:r>
            <a:endParaRPr lang="en-US" sz="1300" spc="50" dirty="0">
              <a:solidFill>
                <a:srgbClr val="9F9C9D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1E45DD-20EA-06D9-428E-008FE9E61E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9" t="-1136" r="25258" b="10368"/>
          <a:stretch/>
        </p:blipFill>
        <p:spPr>
          <a:xfrm>
            <a:off x="9559138" y="557390"/>
            <a:ext cx="2632862" cy="4977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D424B3-DFF2-F018-9FB5-F4A2FDD928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08" y="2188192"/>
            <a:ext cx="3393316" cy="8577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BD718DE-9A99-86CE-4FBA-4594109095DD}"/>
              </a:ext>
            </a:extLst>
          </p:cNvPr>
          <p:cNvSpPr/>
          <p:nvPr/>
        </p:nvSpPr>
        <p:spPr>
          <a:xfrm>
            <a:off x="1357713" y="5380575"/>
            <a:ext cx="1311442" cy="1311442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861EF1-8E29-6844-B11A-A638E3BACA01}"/>
              </a:ext>
            </a:extLst>
          </p:cNvPr>
          <p:cNvSpPr/>
          <p:nvPr/>
        </p:nvSpPr>
        <p:spPr>
          <a:xfrm>
            <a:off x="2953733" y="5372655"/>
            <a:ext cx="1311442" cy="131144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6AF127DB-42B6-5174-684B-2A1350F39AE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285" y="6316344"/>
            <a:ext cx="1327355" cy="37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126661-1CA3-41F2-8D39-8F2037388D5B}"/>
              </a:ext>
            </a:extLst>
          </p:cNvPr>
          <p:cNvSpPr/>
          <p:nvPr/>
        </p:nvSpPr>
        <p:spPr>
          <a:xfrm flipH="1">
            <a:off x="6096000" y="0"/>
            <a:ext cx="6096000" cy="6858000"/>
          </a:xfrm>
          <a:prstGeom prst="rect">
            <a:avLst/>
          </a:prstGeom>
          <a:solidFill>
            <a:srgbClr val="006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0A82A28-6298-5A34-0A98-F156CB91FD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" y="1767258"/>
            <a:ext cx="10213694" cy="4451350"/>
          </a:xfrm>
          <a:ln>
            <a:solidFill>
              <a:schemeClr val="bg1"/>
            </a:solidFill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B65E043-B5E5-436A-ACCD-943CBD7DC25C}"/>
              </a:ext>
            </a:extLst>
          </p:cNvPr>
          <p:cNvCxnSpPr>
            <a:cxnSpLocks/>
          </p:cNvCxnSpPr>
          <p:nvPr/>
        </p:nvCxnSpPr>
        <p:spPr>
          <a:xfrm>
            <a:off x="10444131" y="4591050"/>
            <a:ext cx="316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6CC4D2D-3021-B823-AD8C-3BCCB11AA3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59" y="381406"/>
            <a:ext cx="4572000" cy="1155700"/>
          </a:xfrm>
          <a:prstGeom prst="rect">
            <a:avLst/>
          </a:prstGeom>
        </p:spPr>
      </p:pic>
      <p:pic>
        <p:nvPicPr>
          <p:cNvPr id="7" name="Picture 6" descr="A deck with chairs and a table&#10;&#10;Description automatically generated">
            <a:extLst>
              <a:ext uri="{FF2B5EF4-FFF2-40B4-BE49-F238E27FC236}">
                <a16:creationId xmlns:a16="http://schemas.microsoft.com/office/drawing/2014/main" id="{49175E2B-A7A7-E7EB-82D0-80229E8FC6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85"/>
          <a:stretch/>
        </p:blipFill>
        <p:spPr>
          <a:xfrm>
            <a:off x="9162407" y="639392"/>
            <a:ext cx="2563448" cy="2573274"/>
          </a:xfrm>
          <a:prstGeom prst="rect">
            <a:avLst/>
          </a:prstGeom>
          <a:ln>
            <a:solidFill>
              <a:srgbClr val="F7F7F7"/>
            </a:solidFill>
          </a:ln>
        </p:spPr>
      </p:pic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E09CB6A2-8957-AE05-8EB4-6B18152426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61" y="6316344"/>
            <a:ext cx="1327355" cy="37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1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55648-6874-8F05-9D08-38818F7DF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3BBD70A-C9BE-7FBB-E9ED-6D787E209A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568579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E704BE-A56D-EEC1-95E6-125E7CA29492}"/>
              </a:ext>
            </a:extLst>
          </p:cNvPr>
          <p:cNvSpPr/>
          <p:nvPr/>
        </p:nvSpPr>
        <p:spPr>
          <a:xfrm>
            <a:off x="948199" y="1638300"/>
            <a:ext cx="3867150" cy="356857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36600" sx="95000" sy="95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8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53A0AF1-5FEB-2B5D-6249-1E165F2485EC}"/>
              </a:ext>
            </a:extLst>
          </p:cNvPr>
          <p:cNvSpPr txBox="1">
            <a:spLocks/>
          </p:cNvSpPr>
          <p:nvPr/>
        </p:nvSpPr>
        <p:spPr>
          <a:xfrm>
            <a:off x="5284167" y="3820445"/>
            <a:ext cx="5700825" cy="5705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>
                <a:solidFill>
                  <a:srgbClr val="0069AA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Uses the same proven formula as VEKAdeck</a:t>
            </a:r>
            <a:endParaRPr lang="id-ID" sz="2000" dirty="0">
              <a:solidFill>
                <a:srgbClr val="0069AA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32BD81-1135-3B42-2A5E-1DB2F9368C14}"/>
              </a:ext>
            </a:extLst>
          </p:cNvPr>
          <p:cNvSpPr/>
          <p:nvPr/>
        </p:nvSpPr>
        <p:spPr>
          <a:xfrm>
            <a:off x="4635349" y="3967488"/>
            <a:ext cx="360000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C8B1BD-D133-E3DE-0F9D-3F6F94221D0A}"/>
              </a:ext>
            </a:extLst>
          </p:cNvPr>
          <p:cNvSpPr txBox="1"/>
          <p:nvPr/>
        </p:nvSpPr>
        <p:spPr>
          <a:xfrm>
            <a:off x="12886660" y="15948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8E67A0-EFD2-034D-A409-6B3DFE0B0031}"/>
              </a:ext>
            </a:extLst>
          </p:cNvPr>
          <p:cNvSpPr/>
          <p:nvPr/>
        </p:nvSpPr>
        <p:spPr>
          <a:xfrm>
            <a:off x="1082036" y="3044478"/>
            <a:ext cx="372205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0" i="0" spc="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 perfect combination of durability</a:t>
            </a:r>
            <a:endParaRPr lang="en-US" sz="1300" spc="50" dirty="0">
              <a:solidFill>
                <a:schemeClr val="tx1">
                  <a:lumMod val="50000"/>
                  <a:lumOff val="50000"/>
                </a:schemeClr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2EFF77-0DA1-C618-4727-D6FEB9B4A066}"/>
              </a:ext>
            </a:extLst>
          </p:cNvPr>
          <p:cNvSpPr/>
          <p:nvPr/>
        </p:nvSpPr>
        <p:spPr>
          <a:xfrm>
            <a:off x="1082036" y="1812493"/>
            <a:ext cx="37220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VEKAdeck</a:t>
            </a:r>
          </a:p>
          <a:p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Fascia Board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EF3E5B-3F66-B1AA-89A8-4BF8E6921FE0}"/>
              </a:ext>
            </a:extLst>
          </p:cNvPr>
          <p:cNvSpPr txBox="1"/>
          <p:nvPr/>
        </p:nvSpPr>
        <p:spPr>
          <a:xfrm>
            <a:off x="4961658" y="4390826"/>
            <a:ext cx="351119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ct val="104000"/>
              <a:buFont typeface="System Font Regular"/>
              <a:buChar char="✔️"/>
              <a:tabLst>
                <a:tab pos="457200" algn="l"/>
              </a:tabLst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Lato" panose="020F050202020403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Available in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12″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Lato" panose="020F050202020403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widths</a:t>
            </a:r>
            <a:b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Lato" panose="020F050202020403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Lato" panose="020F0502020204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SzPct val="104000"/>
              <a:buFont typeface="System Font Regular"/>
              <a:buChar char="✔️"/>
              <a:tabLst>
                <a:tab pos="457200" algn="l"/>
              </a:tabLst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Lato" panose="020F0502020204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7/16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″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Lato" panose="020F0502020204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Thickness (.0437 in.) solid board</a:t>
            </a:r>
          </a:p>
          <a:p>
            <a:pPr marL="342900" indent="-342900">
              <a:buSzPct val="104000"/>
              <a:buFont typeface="System Font Regular"/>
              <a:buChar char="✔️"/>
              <a:tabLst>
                <a:tab pos="457200" algn="l"/>
              </a:tabLst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SzPct val="104000"/>
              <a:buFont typeface="System Font Regular"/>
              <a:buChar char="✔️"/>
              <a:tabLst>
                <a:tab pos="457200" algn="l"/>
              </a:tabLst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Lato" panose="020F0502020204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Installs just like VEKAdeck, can be nailed, screwed, or sawed.</a:t>
            </a:r>
          </a:p>
          <a:p>
            <a:pPr>
              <a:buSzPct val="104000"/>
              <a:tabLst>
                <a:tab pos="457200" algn="l"/>
              </a:tabLst>
            </a:pPr>
            <a:br>
              <a:rPr lang="en-US" sz="1400" dirty="0">
                <a:solidFill>
                  <a:srgbClr val="282828"/>
                </a:solidFill>
                <a:effectLst/>
                <a:latin typeface="Montserrat Ligh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dirty="0">
              <a:solidFill>
                <a:srgbClr val="282828"/>
              </a:solidFill>
              <a:effectLst/>
              <a:latin typeface="Montserrat Ligh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770321-7746-758C-88DE-6C69173E6099}"/>
              </a:ext>
            </a:extLst>
          </p:cNvPr>
          <p:cNvSpPr txBox="1"/>
          <p:nvPr/>
        </p:nvSpPr>
        <p:spPr>
          <a:xfrm>
            <a:off x="8679321" y="4390826"/>
            <a:ext cx="339132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ct val="104000"/>
              <a:buFont typeface="System Font Regular"/>
              <a:buChar char="✔️"/>
              <a:tabLst>
                <a:tab pos="457200" algn="l"/>
              </a:tabLst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Lato" panose="020F050202020403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Low maintenance, never needs painting or staining, cleans easily saving you time and money.</a:t>
            </a:r>
          </a:p>
          <a:p>
            <a:pPr>
              <a:buSzPct val="104000"/>
              <a:tabLst>
                <a:tab pos="457200" algn="l"/>
              </a:tabLst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SzPct val="104000"/>
              <a:buFont typeface="System Font Regular"/>
              <a:buChar char="✔️"/>
              <a:tabLst>
                <a:tab pos="457200" algn="l"/>
              </a:tabLst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Lato" panose="020F0502020204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Limited Lifetime Warranty</a:t>
            </a:r>
          </a:p>
          <a:p>
            <a:pPr marL="342900" indent="-342900">
              <a:buSzPct val="104000"/>
              <a:buFont typeface="System Font Regular"/>
              <a:buChar char="✔️"/>
              <a:tabLst>
                <a:tab pos="457200" algn="l"/>
              </a:tabLst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SzPct val="104000"/>
              <a:buFont typeface="System Font Regular"/>
              <a:buChar char="✔️"/>
              <a:tabLst>
                <a:tab pos="457200" algn="l"/>
              </a:tabLst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Lato" panose="020F0502020204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Seamless blend in design</a:t>
            </a:r>
          </a:p>
          <a:p>
            <a:pPr marL="342900" indent="-342900">
              <a:buSzPct val="104000"/>
              <a:buFont typeface="System Font Regular"/>
              <a:buChar char="✔️"/>
              <a:tabLst>
                <a:tab pos="457200" algn="l"/>
              </a:tabLst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Lato" panose="020F0502020204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SzPct val="104000"/>
              <a:buFont typeface="System Font Regular"/>
              <a:buChar char="✔️"/>
              <a:tabLst>
                <a:tab pos="457200" algn="l"/>
              </a:tabLst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Coming soon! </a:t>
            </a:r>
            <a:r>
              <a:rPr lang="en-US" sz="1400" dirty="0">
                <a:solidFill>
                  <a:srgbClr val="0069AA"/>
                </a:solidFill>
                <a:latin typeface="Lato" panose="020F0502020204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8" Riser Board</a:t>
            </a:r>
            <a:endParaRPr lang="en-US" sz="1400" dirty="0">
              <a:solidFill>
                <a:srgbClr val="463C26"/>
              </a:solidFill>
              <a:latin typeface="Montserrat Ligh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SzPct val="104000"/>
              <a:buFont typeface="System Font Regular"/>
              <a:buChar char="✔️"/>
              <a:tabLst>
                <a:tab pos="457200" algn="l"/>
              </a:tabLst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Lato" panose="020F0502020204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SzPct val="104000"/>
              <a:buFont typeface="System Font Regular"/>
              <a:buChar char="✔️"/>
              <a:tabLst>
                <a:tab pos="457200" algn="l"/>
              </a:tabLst>
            </a:pPr>
            <a:endParaRPr lang="en-US" sz="1400" dirty="0">
              <a:solidFill>
                <a:srgbClr val="463C26"/>
              </a:solidFill>
              <a:latin typeface="Montserrat Ligh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SzPct val="104000"/>
              <a:buFont typeface="System Font Regular"/>
              <a:buChar char="✔️"/>
              <a:tabLst>
                <a:tab pos="457200" algn="l"/>
              </a:tabLst>
            </a:pPr>
            <a:endParaRPr lang="en-US" sz="1400" dirty="0">
              <a:solidFill>
                <a:srgbClr val="463C26"/>
              </a:solidFill>
              <a:effectLst/>
              <a:latin typeface="Montserrat Ligh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SzPct val="104000"/>
              <a:tabLst>
                <a:tab pos="457200" algn="l"/>
              </a:tabLst>
            </a:pPr>
            <a:br>
              <a:rPr lang="en-US" sz="1400" dirty="0">
                <a:solidFill>
                  <a:srgbClr val="282828"/>
                </a:solidFill>
                <a:effectLst/>
                <a:latin typeface="Montserrat Ligh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dirty="0">
              <a:solidFill>
                <a:srgbClr val="282828"/>
              </a:solidFill>
              <a:effectLst/>
              <a:latin typeface="Montserrat Ligh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A stack of wood planks&#10;&#10;Description automatically generated">
            <a:extLst>
              <a:ext uri="{FF2B5EF4-FFF2-40B4-BE49-F238E27FC236}">
                <a16:creationId xmlns:a16="http://schemas.microsoft.com/office/drawing/2014/main" id="{BAEB7B80-7DB6-5CF2-A44D-D974560D24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8198" y="3568578"/>
            <a:ext cx="2160761" cy="3241142"/>
          </a:xfrm>
          <a:prstGeom prst="rect">
            <a:avLst/>
          </a:prstGeom>
        </p:spPr>
      </p:pic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C064B53F-728A-6CFD-348C-824FBAC72AA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834" y="6352440"/>
            <a:ext cx="1327355" cy="37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5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551FA-98CC-1397-8151-79E5F034E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DB4C8E7-A168-E619-3CCA-E5023C6D8CC0}"/>
              </a:ext>
            </a:extLst>
          </p:cNvPr>
          <p:cNvSpPr/>
          <p:nvPr/>
        </p:nvSpPr>
        <p:spPr>
          <a:xfrm>
            <a:off x="0" y="1968508"/>
            <a:ext cx="12192000" cy="29561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57020-D5CC-160A-5639-22D46E7135E3}"/>
              </a:ext>
            </a:extLst>
          </p:cNvPr>
          <p:cNvSpPr txBox="1"/>
          <p:nvPr/>
        </p:nvSpPr>
        <p:spPr>
          <a:xfrm>
            <a:off x="6332015" y="6185713"/>
            <a:ext cx="3193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77"/>
              </a:rPr>
              <a:t>For custom looks, install VEKAdeck 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77"/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77"/>
              </a:rPr>
              <a:t>fascia boards on curves and semicircles.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5C2321-8448-4C5E-BAF3-09D62E2AC405}"/>
              </a:ext>
            </a:extLst>
          </p:cNvPr>
          <p:cNvSpPr txBox="1"/>
          <p:nvPr/>
        </p:nvSpPr>
        <p:spPr>
          <a:xfrm>
            <a:off x="-445102" y="343637"/>
            <a:ext cx="5057317" cy="952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320"/>
              </a:lnSpc>
            </a:pPr>
            <a:r>
              <a:rPr lang="en-US" sz="3600" b="1" spc="-150" dirty="0">
                <a:solidFill>
                  <a:srgbClr val="0069AA"/>
                </a:solidFill>
                <a:latin typeface="Montserrat" pitchFamily="2" charset="77"/>
              </a:rPr>
              <a:t>VEKAdeck &amp; Fascia </a:t>
            </a:r>
            <a:r>
              <a:rPr lang="en-US" sz="3600" b="1" spc="-15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Color Options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82B6E9-AB64-180C-7376-2AAB4E554199}"/>
              </a:ext>
            </a:extLst>
          </p:cNvPr>
          <p:cNvSpPr txBox="1"/>
          <p:nvPr/>
        </p:nvSpPr>
        <p:spPr>
          <a:xfrm>
            <a:off x="4612215" y="722121"/>
            <a:ext cx="40986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77"/>
              </a:rPr>
              <a:t>VEKAdeck fascia colors perfectly </a:t>
            </a:r>
            <a:br>
              <a:rPr lang="en-US" sz="13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77"/>
              </a:rPr>
            </a:b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77"/>
              </a:rPr>
              <a:t>match VEKAdeck colors.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7AB2551-7098-CD8F-E796-F7C4FE4B584F}"/>
              </a:ext>
            </a:extLst>
          </p:cNvPr>
          <p:cNvPicPr preferRelativeResize="0"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118" y="1720331"/>
            <a:ext cx="1633639" cy="16312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72FC6C-3C8C-F7B6-1DAC-330B71AAB97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6682" y="1720331"/>
            <a:ext cx="1631269" cy="16312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31C316-1B4B-CC90-4B6B-97A030D9AC4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9354" y="3566507"/>
            <a:ext cx="2256231" cy="30127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C3F12F-0061-628D-3862-CDC184155F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8545" y="1720331"/>
            <a:ext cx="1631268" cy="16312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315B49-4636-A04F-E22F-B80ED7040067}"/>
              </a:ext>
            </a:extLst>
          </p:cNvPr>
          <p:cNvPicPr preferRelativeResize="0">
            <a:picLocks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3943" y="1720331"/>
            <a:ext cx="1631268" cy="16312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CE7DD9-2D4A-BC9E-71A8-C6F6C2CB9AB9}"/>
              </a:ext>
            </a:extLst>
          </p:cNvPr>
          <p:cNvPicPr preferRelativeResize="0"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2080" y="1720331"/>
            <a:ext cx="1631268" cy="16312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EDD7CC-F873-BC40-140A-12FA1B54B727}"/>
              </a:ext>
            </a:extLst>
          </p:cNvPr>
          <p:cNvPicPr preferRelativeResize="0">
            <a:picLocks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415" y="3565200"/>
            <a:ext cx="1631268" cy="16312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DEAE70B-8DDA-4446-5D84-B5C0F9946A89}"/>
              </a:ext>
            </a:extLst>
          </p:cNvPr>
          <p:cNvPicPr preferRelativeResize="0"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9354" y="1720331"/>
            <a:ext cx="1631268" cy="1631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71BF9A-6684-F339-FF32-0BEA094ABB2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1029" y="3565200"/>
            <a:ext cx="1631268" cy="16312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954147-419D-D015-27B7-17923AFE56F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8"/>
          <a:stretch/>
        </p:blipFill>
        <p:spPr>
          <a:xfrm>
            <a:off x="4033942" y="3565200"/>
            <a:ext cx="1627632" cy="16276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052AA6-2FF7-7956-0F34-65BA52D244D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5212" y="3565200"/>
            <a:ext cx="1621964" cy="1627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2E1FAC-6B44-9821-9DFC-D18DDDC69EDB}"/>
              </a:ext>
            </a:extLst>
          </p:cNvPr>
          <p:cNvPicPr preferRelativeResize="0">
            <a:picLocks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1305" y="3565200"/>
            <a:ext cx="1631269" cy="163126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87F85D5-F079-7E2C-B64E-245C3FAE5A12}"/>
              </a:ext>
            </a:extLst>
          </p:cNvPr>
          <p:cNvGrpSpPr/>
          <p:nvPr/>
        </p:nvGrpSpPr>
        <p:grpSpPr>
          <a:xfrm>
            <a:off x="252099" y="1350999"/>
            <a:ext cx="11202068" cy="4175654"/>
            <a:chOff x="252099" y="1350999"/>
            <a:chExt cx="11202068" cy="417565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1A69CB-FE8C-B406-700E-E282218AE0E4}"/>
                </a:ext>
              </a:extLst>
            </p:cNvPr>
            <p:cNvSpPr txBox="1"/>
            <p:nvPr/>
          </p:nvSpPr>
          <p:spPr>
            <a:xfrm>
              <a:off x="254131" y="1350999"/>
              <a:ext cx="18314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1800" b="1" dirty="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77"/>
                  <a:ea typeface="Lato" panose="020F0502020204030203" pitchFamily="34" charset="0"/>
                  <a:cs typeface="Lato" panose="020F0502020204030203" pitchFamily="34" charset="0"/>
                </a:rPr>
                <a:t>WHITE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AD0398-184E-225D-BED3-0421FCE416CA}"/>
                </a:ext>
              </a:extLst>
            </p:cNvPr>
            <p:cNvSpPr txBox="1"/>
            <p:nvPr/>
          </p:nvSpPr>
          <p:spPr>
            <a:xfrm>
              <a:off x="2107534" y="1350999"/>
              <a:ext cx="18314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1800" b="1" dirty="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77"/>
                  <a:ea typeface="Lato" panose="020F0502020204030203" pitchFamily="34" charset="0"/>
                  <a:cs typeface="Lato" panose="020F0502020204030203" pitchFamily="34" charset="0"/>
                </a:rPr>
                <a:t>KHAKI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E0B0701-9B80-DFAB-A386-67AE92CDD685}"/>
                </a:ext>
              </a:extLst>
            </p:cNvPr>
            <p:cNvSpPr txBox="1"/>
            <p:nvPr/>
          </p:nvSpPr>
          <p:spPr>
            <a:xfrm>
              <a:off x="4032614" y="1350999"/>
              <a:ext cx="18314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1800" b="1" dirty="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77"/>
                  <a:ea typeface="Lato" panose="020F0502020204030203" pitchFamily="34" charset="0"/>
                  <a:cs typeface="Lato" panose="020F0502020204030203" pitchFamily="34" charset="0"/>
                </a:rPr>
                <a:t>ALMOND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0CD9080-1449-2A69-1432-CAF195CFD269}"/>
                </a:ext>
              </a:extLst>
            </p:cNvPr>
            <p:cNvSpPr txBox="1"/>
            <p:nvPr/>
          </p:nvSpPr>
          <p:spPr>
            <a:xfrm>
              <a:off x="5915354" y="1350999"/>
              <a:ext cx="18314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1800" b="1" dirty="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77"/>
                  <a:ea typeface="Lato" panose="020F0502020204030203" pitchFamily="34" charset="0"/>
                  <a:cs typeface="Lato" panose="020F0502020204030203" pitchFamily="34" charset="0"/>
                </a:rPr>
                <a:t>GREY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9AD0769-6651-92A6-1863-38D74AE701EE}"/>
                </a:ext>
              </a:extLst>
            </p:cNvPr>
            <p:cNvSpPr txBox="1"/>
            <p:nvPr/>
          </p:nvSpPr>
          <p:spPr>
            <a:xfrm>
              <a:off x="7795435" y="1350999"/>
              <a:ext cx="18314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1800" b="1" dirty="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77"/>
                  <a:ea typeface="Lato" panose="020F0502020204030203" pitchFamily="34" charset="0"/>
                  <a:cs typeface="Lato" panose="020F0502020204030203" pitchFamily="34" charset="0"/>
                </a:rPr>
                <a:t>MOCHA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A60A62C-84FE-FF26-BC1E-4EB2EB81638A}"/>
                </a:ext>
              </a:extLst>
            </p:cNvPr>
            <p:cNvSpPr txBox="1"/>
            <p:nvPr/>
          </p:nvSpPr>
          <p:spPr>
            <a:xfrm>
              <a:off x="252099" y="5157321"/>
              <a:ext cx="18314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1800" b="1" dirty="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77"/>
                  <a:ea typeface="Lato" panose="020F0502020204030203" pitchFamily="34" charset="0"/>
                  <a:cs typeface="Lato" panose="020F0502020204030203" pitchFamily="34" charset="0"/>
                </a:rPr>
                <a:t>PEWTER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25134A5-350E-1FCA-93EF-21853ED6D4A7}"/>
                </a:ext>
              </a:extLst>
            </p:cNvPr>
            <p:cNvSpPr txBox="1"/>
            <p:nvPr/>
          </p:nvSpPr>
          <p:spPr>
            <a:xfrm>
              <a:off x="9622709" y="1350999"/>
              <a:ext cx="18314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1800" b="1" dirty="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77"/>
                  <a:ea typeface="Lato" panose="020F0502020204030203" pitchFamily="34" charset="0"/>
                  <a:cs typeface="Lato" panose="020F0502020204030203" pitchFamily="34" charset="0"/>
                </a:rPr>
                <a:t>WALNUT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A209AD5-1D78-6097-B31D-C968A1D184CD}"/>
                </a:ext>
              </a:extLst>
            </p:cNvPr>
            <p:cNvGrpSpPr/>
            <p:nvPr/>
          </p:nvGrpSpPr>
          <p:grpSpPr>
            <a:xfrm>
              <a:off x="2148545" y="4918984"/>
              <a:ext cx="1831458" cy="607669"/>
              <a:chOff x="2148545" y="4918984"/>
              <a:chExt cx="1831458" cy="60766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F53AEFF-D700-1747-EAD5-1DF2C392CBFF}"/>
                  </a:ext>
                </a:extLst>
              </p:cNvPr>
              <p:cNvSpPr txBox="1"/>
              <p:nvPr/>
            </p:nvSpPr>
            <p:spPr>
              <a:xfrm>
                <a:off x="2148545" y="5157321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d-ID" sz="1800" b="1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HAZELNUT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57DD31D-6F89-48E3-7D1A-BB563B362B52}"/>
                  </a:ext>
                </a:extLst>
              </p:cNvPr>
              <p:cNvSpPr txBox="1"/>
              <p:nvPr/>
            </p:nvSpPr>
            <p:spPr>
              <a:xfrm>
                <a:off x="2156963" y="4918984"/>
                <a:ext cx="165533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Lato Semibold" panose="020F0502020204030203" pitchFamily="34" charset="77"/>
                  </a:rPr>
                  <a:t>SIGNATURE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BBF96C4-D0A5-2DD4-C48F-C4AC6662B8CC}"/>
                </a:ext>
              </a:extLst>
            </p:cNvPr>
            <p:cNvGrpSpPr/>
            <p:nvPr/>
          </p:nvGrpSpPr>
          <p:grpSpPr>
            <a:xfrm>
              <a:off x="3988421" y="4918984"/>
              <a:ext cx="1831458" cy="607669"/>
              <a:chOff x="3988421" y="4918984"/>
              <a:chExt cx="1831458" cy="607669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13AA1D-A5DB-0B09-B428-78A52F1F8A41}"/>
                  </a:ext>
                </a:extLst>
              </p:cNvPr>
              <p:cNvSpPr txBox="1"/>
              <p:nvPr/>
            </p:nvSpPr>
            <p:spPr>
              <a:xfrm>
                <a:off x="3988421" y="5157321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d-ID" sz="1800" b="1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ESPRESSO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E08EA1B-72BC-88BE-1BE2-B21F701D2848}"/>
                  </a:ext>
                </a:extLst>
              </p:cNvPr>
              <p:cNvSpPr txBox="1"/>
              <p:nvPr/>
            </p:nvSpPr>
            <p:spPr>
              <a:xfrm>
                <a:off x="4006240" y="4918984"/>
                <a:ext cx="165533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Lato" panose="020F0502020204030203" pitchFamily="34" charset="77"/>
                  </a:rPr>
                  <a:t>SIGNATURE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435253A-BA66-9CE7-60D9-01D6A2D132F5}"/>
                </a:ext>
              </a:extLst>
            </p:cNvPr>
            <p:cNvGrpSpPr/>
            <p:nvPr/>
          </p:nvGrpSpPr>
          <p:grpSpPr>
            <a:xfrm>
              <a:off x="5901354" y="4918984"/>
              <a:ext cx="1831458" cy="607669"/>
              <a:chOff x="5901354" y="4918984"/>
              <a:chExt cx="1831458" cy="60766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0EBE131-C129-2140-13AD-DA36FDAB164E}"/>
                  </a:ext>
                </a:extLst>
              </p:cNvPr>
              <p:cNvSpPr txBox="1"/>
              <p:nvPr/>
            </p:nvSpPr>
            <p:spPr>
              <a:xfrm>
                <a:off x="5901354" y="5157321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d-ID" sz="1800" b="1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STORM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2EA1980-6B67-9340-832C-DEB46921C1C1}"/>
                  </a:ext>
                </a:extLst>
              </p:cNvPr>
              <p:cNvSpPr txBox="1"/>
              <p:nvPr/>
            </p:nvSpPr>
            <p:spPr>
              <a:xfrm>
                <a:off x="5921224" y="4918984"/>
                <a:ext cx="165533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Lato" panose="020F0502020204030203" pitchFamily="34" charset="77"/>
                  </a:rPr>
                  <a:t>SIGNATURE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B1AED1E-4447-402F-DBE9-319A029EC925}"/>
                </a:ext>
              </a:extLst>
            </p:cNvPr>
            <p:cNvGrpSpPr/>
            <p:nvPr/>
          </p:nvGrpSpPr>
          <p:grpSpPr>
            <a:xfrm>
              <a:off x="7801304" y="4918984"/>
              <a:ext cx="1831460" cy="607669"/>
              <a:chOff x="7801304" y="4918984"/>
              <a:chExt cx="1831460" cy="60766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2507C2-8FFF-92F8-C774-D36E362F9F59}"/>
                  </a:ext>
                </a:extLst>
              </p:cNvPr>
              <p:cNvSpPr txBox="1"/>
              <p:nvPr/>
            </p:nvSpPr>
            <p:spPr>
              <a:xfrm>
                <a:off x="7801306" y="5157321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d-ID" sz="1800" b="1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CAYENNE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5E500C1-A355-3743-193E-DB13D22BF7F0}"/>
                  </a:ext>
                </a:extLst>
              </p:cNvPr>
              <p:cNvSpPr txBox="1"/>
              <p:nvPr/>
            </p:nvSpPr>
            <p:spPr>
              <a:xfrm>
                <a:off x="7801304" y="4918984"/>
                <a:ext cx="162135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Lato" panose="020F0502020204030203" pitchFamily="34" charset="77"/>
                  </a:rPr>
                  <a:t>SIGNATURE</a:t>
                </a:r>
              </a:p>
            </p:txBody>
          </p:sp>
        </p:grpSp>
      </p:grpSp>
      <p:pic>
        <p:nvPicPr>
          <p:cNvPr id="38" name="Picture 37" descr="A blue and black logo&#10;&#10;Description automatically generated">
            <a:extLst>
              <a:ext uri="{FF2B5EF4-FFF2-40B4-BE49-F238E27FC236}">
                <a16:creationId xmlns:a16="http://schemas.microsoft.com/office/drawing/2014/main" id="{9668D3D5-ABC1-45AE-EB22-2EB6E7E174A0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415" y="6316344"/>
            <a:ext cx="1327355" cy="37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126661-1CA3-41F2-8D39-8F2037388D5B}"/>
              </a:ext>
            </a:extLst>
          </p:cNvPr>
          <p:cNvSpPr/>
          <p:nvPr/>
        </p:nvSpPr>
        <p:spPr>
          <a:xfrm flipH="1">
            <a:off x="6096000" y="194400"/>
            <a:ext cx="60960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0A82A28-6298-5A34-0A98-F156CB91FD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"/>
          <a:stretch/>
        </p:blipFill>
        <p:spPr>
          <a:xfrm flipH="1">
            <a:off x="990600" y="1108800"/>
            <a:ext cx="10213694" cy="50292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800757-3191-AF24-257A-089F8B28B804}"/>
              </a:ext>
            </a:extLst>
          </p:cNvPr>
          <p:cNvSpPr/>
          <p:nvPr/>
        </p:nvSpPr>
        <p:spPr>
          <a:xfrm flipH="1">
            <a:off x="6096000" y="1108800"/>
            <a:ext cx="5105400" cy="50292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090186-208A-4AD7-8D65-AFDB06D97E55}"/>
              </a:ext>
            </a:extLst>
          </p:cNvPr>
          <p:cNvSpPr/>
          <p:nvPr/>
        </p:nvSpPr>
        <p:spPr>
          <a:xfrm>
            <a:off x="6547894" y="1496528"/>
            <a:ext cx="45800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Limited Lifetime Warranty</a:t>
            </a:r>
            <a:endParaRPr lang="en-US" sz="4000" b="1" dirty="0">
              <a:solidFill>
                <a:schemeClr val="bg2"/>
              </a:solidFill>
              <a:latin typeface="Montserrat" pitchFamily="2" charset="77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5108DD6-7063-9A00-0797-B065B295B948}"/>
              </a:ext>
            </a:extLst>
          </p:cNvPr>
          <p:cNvGrpSpPr/>
          <p:nvPr/>
        </p:nvGrpSpPr>
        <p:grpSpPr>
          <a:xfrm>
            <a:off x="6659443" y="2954853"/>
            <a:ext cx="4468453" cy="2980085"/>
            <a:chOff x="6659443" y="2760453"/>
            <a:chExt cx="4468453" cy="298008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9E16D89-5BAA-41F4-B2D0-105D3ED567AB}"/>
                </a:ext>
              </a:extLst>
            </p:cNvPr>
            <p:cNvSpPr/>
            <p:nvPr/>
          </p:nvSpPr>
          <p:spPr>
            <a:xfrm>
              <a:off x="7363326" y="2760453"/>
              <a:ext cx="3764570" cy="11000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400" dirty="0">
                  <a:solidFill>
                    <a:schemeClr val="bg1"/>
                  </a:solidFill>
                  <a:effectLst/>
                  <a:latin typeface="Lato" panose="020F0502020204030203" pitchFamily="34" charset="77"/>
                  <a:ea typeface="Lato Semibold" panose="020F0502020204030203" pitchFamily="34" charset="0"/>
                  <a:cs typeface="Lato Semibold" panose="020F0502020204030203" pitchFamily="34" charset="0"/>
                </a:rPr>
                <a:t>Elevate your confidence in outdoor living with </a:t>
              </a:r>
              <a:r>
                <a:rPr lang="en-US" sz="1400" dirty="0" err="1">
                  <a:solidFill>
                    <a:schemeClr val="bg1"/>
                  </a:solidFill>
                  <a:effectLst/>
                  <a:latin typeface="Lato" panose="020F0502020204030203" pitchFamily="34" charset="77"/>
                  <a:ea typeface="Lato Semibold" panose="020F0502020204030203" pitchFamily="34" charset="0"/>
                  <a:cs typeface="Lato Semibold" panose="020F0502020204030203" pitchFamily="34" charset="0"/>
                </a:rPr>
                <a:t>VEKAdeck's</a:t>
              </a:r>
              <a:r>
                <a:rPr lang="en-US" sz="1400" dirty="0">
                  <a:solidFill>
                    <a:schemeClr val="bg1"/>
                  </a:solidFill>
                  <a:effectLst/>
                  <a:latin typeface="Lato" panose="020F0502020204030203" pitchFamily="34" charset="77"/>
                  <a:ea typeface="Lato Semibold" panose="020F0502020204030203" pitchFamily="34" charset="0"/>
                  <a:cs typeface="Lato Semibold" panose="020F0502020204030203" pitchFamily="34" charset="0"/>
                </a:rPr>
                <a:t> Limited Lifetime Warranty. We're committed to delivering a high-quality outdoor living solution that lasts. </a:t>
              </a:r>
              <a:endParaRPr lang="en-US" sz="1400" dirty="0">
                <a:solidFill>
                  <a:schemeClr val="bg1"/>
                </a:solidFill>
                <a:latin typeface="Lato" panose="020F0502020204030203" pitchFamily="34" charset="77"/>
                <a:ea typeface="Lato Semibold" panose="020F0502020204030203" pitchFamily="34" charset="0"/>
                <a:cs typeface="Lato Semibold" panose="020F0502020204030203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C6D7334-1A06-431C-84CD-5D6A94714BC8}"/>
                </a:ext>
              </a:extLst>
            </p:cNvPr>
            <p:cNvSpPr/>
            <p:nvPr/>
          </p:nvSpPr>
          <p:spPr>
            <a:xfrm>
              <a:off x="7218948" y="4376284"/>
              <a:ext cx="390894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  <a:latin typeface="Lato" panose="020F0502020204030203" pitchFamily="34" charset="77"/>
                  <a:ea typeface="Lato Semibold" panose="020F0502020204030203" pitchFamily="34" charset="0"/>
                  <a:cs typeface="Lato Semibold" panose="020F0502020204030203" pitchFamily="34" charset="0"/>
                </a:rPr>
                <a:t>Trust in the </a:t>
              </a:r>
              <a:r>
                <a:rPr lang="en-US" sz="1400" dirty="0" err="1">
                  <a:solidFill>
                    <a:schemeClr val="bg1"/>
                  </a:solidFill>
                  <a:latin typeface="Lato" panose="020F0502020204030203" pitchFamily="34" charset="77"/>
                  <a:ea typeface="Lato Semibold" panose="020F0502020204030203" pitchFamily="34" charset="0"/>
                  <a:cs typeface="Lato Semibold" panose="020F0502020204030203" pitchFamily="34" charset="0"/>
                </a:rPr>
                <a:t>VEKAdeck</a:t>
              </a:r>
              <a:r>
                <a:rPr lang="en-US" sz="1400" dirty="0">
                  <a:solidFill>
                    <a:schemeClr val="bg1"/>
                  </a:solidFill>
                  <a:latin typeface="Lato" panose="020F0502020204030203" pitchFamily="34" charset="77"/>
                  <a:ea typeface="Lato Semibold" panose="020F0502020204030203" pitchFamily="34" charset="0"/>
                  <a:cs typeface="Lato Semibold" panose="020F0502020204030203" pitchFamily="34" charset="0"/>
                </a:rPr>
                <a:t> warranty </a:t>
              </a:r>
              <a:r>
                <a:rPr lang="en-US" sz="1400" dirty="0">
                  <a:solidFill>
                    <a:schemeClr val="bg1"/>
                  </a:solidFill>
                  <a:effectLst/>
                  <a:latin typeface="Lato" panose="020F0502020204030203" pitchFamily="34" charset="77"/>
                  <a:ea typeface="Lato Semibold" panose="020F0502020204030203" pitchFamily="34" charset="0"/>
                  <a:cs typeface="Lato Semibold" panose="020F0502020204030203" pitchFamily="34" charset="0"/>
                </a:rPr>
                <a:t>to provide you with unmatched protection and longevity. </a:t>
              </a:r>
              <a:endParaRPr lang="en-US" sz="1400" dirty="0">
                <a:solidFill>
                  <a:schemeClr val="bg1"/>
                </a:solidFill>
                <a:latin typeface="Lato" panose="020F0502020204030203" pitchFamily="34" charset="77"/>
                <a:ea typeface="Lato Semibold" panose="020F0502020204030203" pitchFamily="34" charset="0"/>
                <a:cs typeface="Lato Semibold" panose="020F0502020204030203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75D798-6427-3A30-217D-E5AFDCD63181}"/>
                </a:ext>
              </a:extLst>
            </p:cNvPr>
            <p:cNvSpPr txBox="1"/>
            <p:nvPr/>
          </p:nvSpPr>
          <p:spPr>
            <a:xfrm>
              <a:off x="6659443" y="5371206"/>
              <a:ext cx="44684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err="1">
                  <a:solidFill>
                    <a:schemeClr val="bg1"/>
                  </a:solidFill>
                  <a:latin typeface="Lato Semibold" panose="020F0502020204030203" pitchFamily="34" charset="0"/>
                  <a:ea typeface="Lato Semibold" panose="020F0502020204030203" pitchFamily="34" charset="0"/>
                  <a:cs typeface="Lato Semibold" panose="020F0502020204030203" pitchFamily="34" charset="0"/>
                </a:rPr>
                <a:t>VEKAdeck</a:t>
              </a:r>
              <a:r>
                <a:rPr lang="en-US" dirty="0">
                  <a:solidFill>
                    <a:schemeClr val="bg1"/>
                  </a:solidFill>
                  <a:latin typeface="Lato Semibold" panose="020F0502020204030203" pitchFamily="34" charset="0"/>
                  <a:ea typeface="Lato Semibold" panose="020F0502020204030203" pitchFamily="34" charset="0"/>
                  <a:cs typeface="Lato Semibold" panose="020F0502020204030203" pitchFamily="34" charset="0"/>
                </a:rPr>
                <a:t> complies with CCRR-0317</a:t>
              </a:r>
            </a:p>
          </p:txBody>
        </p:sp>
      </p:grp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D38F58FC-7ACD-F113-1DBB-7378CE5503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61" y="6316344"/>
            <a:ext cx="1327355" cy="375902"/>
          </a:xfrm>
          <a:prstGeom prst="rect">
            <a:avLst/>
          </a:prstGeom>
        </p:spPr>
      </p:pic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4C78DE77-BD18-82AC-B160-471555DD063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4685" y="6250462"/>
            <a:ext cx="1546715" cy="52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AF39058-75BB-68EC-5AB0-6185BB141CEC}"/>
              </a:ext>
            </a:extLst>
          </p:cNvPr>
          <p:cNvGrpSpPr/>
          <p:nvPr/>
        </p:nvGrpSpPr>
        <p:grpSpPr>
          <a:xfrm>
            <a:off x="220579" y="3513824"/>
            <a:ext cx="11750842" cy="3113515"/>
            <a:chOff x="220579" y="3513824"/>
            <a:chExt cx="11750842" cy="3113515"/>
          </a:xfrm>
        </p:grpSpPr>
        <p:pic>
          <p:nvPicPr>
            <p:cNvPr id="2" name="Picture Placeholder 18">
              <a:extLst>
                <a:ext uri="{FF2B5EF4-FFF2-40B4-BE49-F238E27FC236}">
                  <a16:creationId xmlns:a16="http://schemas.microsoft.com/office/drawing/2014/main" id="{B4D1FC87-5865-E067-3E5A-98A47045A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11033" y="3513824"/>
              <a:ext cx="4160388" cy="3113515"/>
            </a:xfrm>
            <a:prstGeom prst="rect">
              <a:avLst/>
            </a:prstGeom>
          </p:spPr>
        </p:pic>
        <p:pic>
          <p:nvPicPr>
            <p:cNvPr id="3" name="Picture Placeholder 20">
              <a:extLst>
                <a:ext uri="{FF2B5EF4-FFF2-40B4-BE49-F238E27FC236}">
                  <a16:creationId xmlns:a16="http://schemas.microsoft.com/office/drawing/2014/main" id="{65963167-152E-F21D-B410-5CDE73AA36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19337" y="3513824"/>
              <a:ext cx="3339296" cy="3113515"/>
            </a:xfrm>
            <a:prstGeom prst="rect">
              <a:avLst/>
            </a:prstGeom>
          </p:spPr>
        </p:pic>
        <p:pic>
          <p:nvPicPr>
            <p:cNvPr id="4" name="Picture Placeholder 22" descr="A deck with a flower bed&#10;&#10;Description automatically generated with medium confidence">
              <a:extLst>
                <a:ext uri="{FF2B5EF4-FFF2-40B4-BE49-F238E27FC236}">
                  <a16:creationId xmlns:a16="http://schemas.microsoft.com/office/drawing/2014/main" id="{24B26ACD-435D-48E8-D7D9-3EC9E51687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579" y="3513825"/>
              <a:ext cx="3946359" cy="3113514"/>
            </a:xfrm>
            <a:custGeom>
              <a:avLst/>
              <a:gdLst>
                <a:gd name="connsiteX0" fmla="*/ 0 w 2667000"/>
                <a:gd name="connsiteY0" fmla="*/ 0 h 2784709"/>
                <a:gd name="connsiteX1" fmla="*/ 2667000 w 2667000"/>
                <a:gd name="connsiteY1" fmla="*/ 0 h 2784709"/>
                <a:gd name="connsiteX2" fmla="*/ 2667000 w 2667000"/>
                <a:gd name="connsiteY2" fmla="*/ 2784709 h 2784709"/>
                <a:gd name="connsiteX3" fmla="*/ 0 w 2667000"/>
                <a:gd name="connsiteY3" fmla="*/ 2784709 h 2784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0" h="2784709">
                  <a:moveTo>
                    <a:pt x="0" y="0"/>
                  </a:moveTo>
                  <a:lnTo>
                    <a:pt x="2667000" y="0"/>
                  </a:lnTo>
                  <a:lnTo>
                    <a:pt x="2667000" y="2784709"/>
                  </a:lnTo>
                  <a:lnTo>
                    <a:pt x="0" y="2784709"/>
                  </a:lnTo>
                  <a:close/>
                </a:path>
              </a:pathLst>
            </a:cu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02F36FA-C066-6FDD-3427-976C212CF1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20579" y="254723"/>
            <a:ext cx="5570540" cy="3137577"/>
          </a:xfrm>
          <a:prstGeom prst="rect">
            <a:avLst/>
          </a:prstGeom>
        </p:spPr>
      </p:pic>
      <p:pic>
        <p:nvPicPr>
          <p:cNvPr id="6" name="Picture Placeholder 27" descr="A blue and black logo&#10;&#10;Description automatically generated">
            <a:extLst>
              <a:ext uri="{FF2B5EF4-FFF2-40B4-BE49-F238E27FC236}">
                <a16:creationId xmlns:a16="http://schemas.microsoft.com/office/drawing/2014/main" id="{C7F79F97-3DD5-2C16-4491-905AFC1850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78" t="-102546" r="-1633" b="-83651"/>
          <a:stretch/>
        </p:blipFill>
        <p:spPr>
          <a:xfrm>
            <a:off x="6096000" y="254723"/>
            <a:ext cx="5570540" cy="3113515"/>
          </a:xfrm>
          <a:prstGeom prst="rect">
            <a:avLst/>
          </a:prstGeom>
        </p:spPr>
      </p:pic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F1A98F2C-8066-91D7-42D2-C03921756BC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4066" y="230661"/>
            <a:ext cx="1327355" cy="3759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1DE576-1BD2-0A85-81B6-71DF1799B743}"/>
              </a:ext>
            </a:extLst>
          </p:cNvPr>
          <p:cNvSpPr txBox="1"/>
          <p:nvPr/>
        </p:nvSpPr>
        <p:spPr>
          <a:xfrm>
            <a:off x="6362094" y="1040906"/>
            <a:ext cx="2227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77"/>
              </a:rPr>
              <a:t>INSTALLATION GALLERY</a:t>
            </a:r>
          </a:p>
        </p:txBody>
      </p:sp>
    </p:spTree>
    <p:extLst>
      <p:ext uri="{BB962C8B-B14F-4D97-AF65-F5344CB8AC3E}">
        <p14:creationId xmlns:p14="http://schemas.microsoft.com/office/powerpoint/2010/main" val="335895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77009202-DDB9-7FAC-3516-FA5F0CC7C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AEF92A7-FB05-89CC-46D7-C003E8EB12E9}"/>
              </a:ext>
            </a:extLst>
          </p:cNvPr>
          <p:cNvGrpSpPr/>
          <p:nvPr/>
        </p:nvGrpSpPr>
        <p:grpSpPr>
          <a:xfrm>
            <a:off x="198725" y="173645"/>
            <a:ext cx="11794531" cy="3171459"/>
            <a:chOff x="198725" y="167684"/>
            <a:chExt cx="11794531" cy="3171459"/>
          </a:xfrm>
        </p:grpSpPr>
        <p:pic>
          <p:nvPicPr>
            <p:cNvPr id="4" name="Picture Placeholder 7" descr="Close-up of a curved deck PVC&#10;&#10;Description automatically generated">
              <a:extLst>
                <a:ext uri="{FF2B5EF4-FFF2-40B4-BE49-F238E27FC236}">
                  <a16:creationId xmlns:a16="http://schemas.microsoft.com/office/drawing/2014/main" id="{A2BA78E6-EE82-86FB-AE63-E06D9D11F9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"/>
            <a:stretch/>
          </p:blipFill>
          <p:spPr>
            <a:xfrm>
              <a:off x="198725" y="167684"/>
              <a:ext cx="5804105" cy="3167426"/>
            </a:xfrm>
            <a:prstGeom prst="rect">
              <a:avLst/>
            </a:prstGeom>
          </p:spPr>
        </p:pic>
        <p:pic>
          <p:nvPicPr>
            <p:cNvPr id="5" name="Picture Placeholder 3" descr="Wet PVC deck with water droplets on it&#10;&#10;Description automatically generated">
              <a:extLst>
                <a:ext uri="{FF2B5EF4-FFF2-40B4-BE49-F238E27FC236}">
                  <a16:creationId xmlns:a16="http://schemas.microsoft.com/office/drawing/2014/main" id="{7CE8E497-63DE-9950-96E5-DE0A64F11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5373" y="171717"/>
              <a:ext cx="5797883" cy="316742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CEDE52-617E-C913-DB61-5914D543C665}"/>
              </a:ext>
            </a:extLst>
          </p:cNvPr>
          <p:cNvGrpSpPr/>
          <p:nvPr/>
        </p:nvGrpSpPr>
        <p:grpSpPr>
          <a:xfrm>
            <a:off x="198739" y="3510858"/>
            <a:ext cx="11794516" cy="2789948"/>
            <a:chOff x="198739" y="3510858"/>
            <a:chExt cx="11794516" cy="2789948"/>
          </a:xfrm>
        </p:grpSpPr>
        <p:pic>
          <p:nvPicPr>
            <p:cNvPr id="6" name="Picture Placeholder 9">
              <a:extLst>
                <a:ext uri="{FF2B5EF4-FFF2-40B4-BE49-F238E27FC236}">
                  <a16:creationId xmlns:a16="http://schemas.microsoft.com/office/drawing/2014/main" id="{4798B482-D17A-C939-4117-24B10D189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8739" y="3510858"/>
              <a:ext cx="5804105" cy="2789948"/>
            </a:xfrm>
            <a:prstGeom prst="rect">
              <a:avLst/>
            </a:prstGeom>
          </p:spPr>
        </p:pic>
        <p:pic>
          <p:nvPicPr>
            <p:cNvPr id="7" name="Picture Placeholder 16" descr="A deck with a white pergola&#10;&#10;Description automatically generated">
              <a:extLst>
                <a:ext uri="{FF2B5EF4-FFF2-40B4-BE49-F238E27FC236}">
                  <a16:creationId xmlns:a16="http://schemas.microsoft.com/office/drawing/2014/main" id="{2E09BCC6-31ED-6210-10EF-086EC59F32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5372" y="3510858"/>
              <a:ext cx="5797883" cy="2789948"/>
            </a:xfrm>
            <a:prstGeom prst="rect">
              <a:avLst/>
            </a:prstGeom>
          </p:spPr>
        </p:pic>
      </p:grp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55756660-F527-5BAA-C898-06AF86BD29A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25" y="6316344"/>
            <a:ext cx="1327355" cy="37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2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642801" y="0"/>
            <a:ext cx="8549199" cy="6179188"/>
            <a:chOff x="3642801" y="0"/>
            <a:chExt cx="8549199" cy="6179188"/>
          </a:xfrm>
        </p:grpSpPr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0AC4C720-C97B-490A-9C13-6B84C32A6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7851" y="2190761"/>
              <a:ext cx="2480335" cy="2476478"/>
            </a:xfrm>
            <a:custGeom>
              <a:avLst/>
              <a:gdLst>
                <a:gd name="T0" fmla="*/ 1478 w 1497"/>
                <a:gd name="T1" fmla="*/ 782 h 1497"/>
                <a:gd name="T2" fmla="*/ 782 w 1497"/>
                <a:gd name="T3" fmla="*/ 1478 h 1497"/>
                <a:gd name="T4" fmla="*/ 714 w 1497"/>
                <a:gd name="T5" fmla="*/ 1478 h 1497"/>
                <a:gd name="T6" fmla="*/ 19 w 1497"/>
                <a:gd name="T7" fmla="*/ 782 h 1497"/>
                <a:gd name="T8" fmla="*/ 19 w 1497"/>
                <a:gd name="T9" fmla="*/ 714 h 1497"/>
                <a:gd name="T10" fmla="*/ 714 w 1497"/>
                <a:gd name="T11" fmla="*/ 19 h 1497"/>
                <a:gd name="T12" fmla="*/ 782 w 1497"/>
                <a:gd name="T13" fmla="*/ 19 h 1497"/>
                <a:gd name="T14" fmla="*/ 1478 w 1497"/>
                <a:gd name="T15" fmla="*/ 714 h 1497"/>
                <a:gd name="T16" fmla="*/ 1478 w 1497"/>
                <a:gd name="T17" fmla="*/ 782 h 1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7" h="1497">
                  <a:moveTo>
                    <a:pt x="1478" y="782"/>
                  </a:moveTo>
                  <a:cubicBezTo>
                    <a:pt x="782" y="1478"/>
                    <a:pt x="782" y="1478"/>
                    <a:pt x="782" y="1478"/>
                  </a:cubicBezTo>
                  <a:cubicBezTo>
                    <a:pt x="764" y="1497"/>
                    <a:pt x="733" y="1497"/>
                    <a:pt x="714" y="1478"/>
                  </a:cubicBezTo>
                  <a:cubicBezTo>
                    <a:pt x="19" y="782"/>
                    <a:pt x="19" y="782"/>
                    <a:pt x="19" y="782"/>
                  </a:cubicBezTo>
                  <a:cubicBezTo>
                    <a:pt x="0" y="764"/>
                    <a:pt x="0" y="733"/>
                    <a:pt x="19" y="714"/>
                  </a:cubicBezTo>
                  <a:cubicBezTo>
                    <a:pt x="714" y="19"/>
                    <a:pt x="714" y="19"/>
                    <a:pt x="714" y="19"/>
                  </a:cubicBezTo>
                  <a:cubicBezTo>
                    <a:pt x="733" y="0"/>
                    <a:pt x="764" y="0"/>
                    <a:pt x="782" y="19"/>
                  </a:cubicBezTo>
                  <a:cubicBezTo>
                    <a:pt x="1478" y="714"/>
                    <a:pt x="1478" y="714"/>
                    <a:pt x="1478" y="714"/>
                  </a:cubicBezTo>
                  <a:cubicBezTo>
                    <a:pt x="1497" y="733"/>
                    <a:pt x="1497" y="764"/>
                    <a:pt x="1478" y="7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83019219-F1FF-434F-9785-6A26B46F7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2801" y="0"/>
              <a:ext cx="8549199" cy="6179188"/>
            </a:xfrm>
            <a:custGeom>
              <a:avLst/>
              <a:gdLst>
                <a:gd name="T0" fmla="*/ 1660 w 2321"/>
                <a:gd name="T1" fmla="*/ 1660 h 1679"/>
                <a:gd name="T2" fmla="*/ 1728 w 2321"/>
                <a:gd name="T3" fmla="*/ 1660 h 1679"/>
                <a:gd name="T4" fmla="*/ 2321 w 2321"/>
                <a:gd name="T5" fmla="*/ 1067 h 1679"/>
                <a:gd name="T6" fmla="*/ 2321 w 2321"/>
                <a:gd name="T7" fmla="*/ 0 h 1679"/>
                <a:gd name="T8" fmla="*/ 0 w 2321"/>
                <a:gd name="T9" fmla="*/ 0 h 1679"/>
                <a:gd name="T10" fmla="*/ 1660 w 2321"/>
                <a:gd name="T11" fmla="*/ 1660 h 1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21" h="1679">
                  <a:moveTo>
                    <a:pt x="1660" y="1660"/>
                  </a:moveTo>
                  <a:cubicBezTo>
                    <a:pt x="1679" y="1679"/>
                    <a:pt x="1709" y="1679"/>
                    <a:pt x="1728" y="1660"/>
                  </a:cubicBezTo>
                  <a:cubicBezTo>
                    <a:pt x="2321" y="1067"/>
                    <a:pt x="2321" y="1067"/>
                    <a:pt x="2321" y="1067"/>
                  </a:cubicBezTo>
                  <a:cubicBezTo>
                    <a:pt x="2321" y="0"/>
                    <a:pt x="2321" y="0"/>
                    <a:pt x="232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660" y="16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0190153-3F65-4798-A271-8460FD575927}"/>
              </a:ext>
            </a:extLst>
          </p:cNvPr>
          <p:cNvSpPr/>
          <p:nvPr/>
        </p:nvSpPr>
        <p:spPr>
          <a:xfrm>
            <a:off x="1269437" y="1216121"/>
            <a:ext cx="33265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accent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VEKArail</a:t>
            </a:r>
            <a:endParaRPr lang="en-US" sz="3600" b="1" dirty="0">
              <a:solidFill>
                <a:schemeClr val="accent1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Engineered</a:t>
            </a:r>
            <a:r>
              <a:rPr lang="en-US" sz="3600" b="1" dirty="0">
                <a:solidFill>
                  <a:sysClr val="windowText" lastClr="000000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Handrail Solutions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F55790-6793-4BDF-A19C-D68A99FF986C}"/>
              </a:ext>
            </a:extLst>
          </p:cNvPr>
          <p:cNvSpPr/>
          <p:nvPr/>
        </p:nvSpPr>
        <p:spPr>
          <a:xfrm>
            <a:off x="1300969" y="2883701"/>
            <a:ext cx="34016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Stylish &amp; Economical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0874E3B-D92B-0645-511E-F17105C4AB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7980" y="109870"/>
            <a:ext cx="6758644" cy="6748130"/>
          </a:xfrm>
        </p:spPr>
      </p:pic>
      <p:pic>
        <p:nvPicPr>
          <p:cNvPr id="3" name="Picture 2" descr="A white railing with a black background&#10;&#10;Description automatically generated">
            <a:extLst>
              <a:ext uri="{FF2B5EF4-FFF2-40B4-BE49-F238E27FC236}">
                <a16:creationId xmlns:a16="http://schemas.microsoft.com/office/drawing/2014/main" id="{22C604ED-267A-B1DE-C005-F05AC6B5EE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183"/>
          <a:stretch/>
        </p:blipFill>
        <p:spPr>
          <a:xfrm>
            <a:off x="0" y="3133183"/>
            <a:ext cx="5510463" cy="3724817"/>
          </a:xfrm>
          <a:prstGeom prst="rect">
            <a:avLst/>
          </a:prstGeom>
        </p:spPr>
      </p:pic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69FA67EE-C823-D875-097F-C357165371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1957" y="6316344"/>
            <a:ext cx="1327355" cy="37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3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5">
            <a:extLst>
              <a:ext uri="{FF2B5EF4-FFF2-40B4-BE49-F238E27FC236}">
                <a16:creationId xmlns:a16="http://schemas.microsoft.com/office/drawing/2014/main" id="{83019219-F1FF-434F-9785-6A26B46F743B}"/>
              </a:ext>
            </a:extLst>
          </p:cNvPr>
          <p:cNvSpPr>
            <a:spLocks/>
          </p:cNvSpPr>
          <p:nvPr/>
        </p:nvSpPr>
        <p:spPr bwMode="auto">
          <a:xfrm>
            <a:off x="3271579" y="8277"/>
            <a:ext cx="8920273" cy="6179188"/>
          </a:xfrm>
          <a:custGeom>
            <a:avLst/>
            <a:gdLst>
              <a:gd name="T0" fmla="*/ 1660 w 2321"/>
              <a:gd name="T1" fmla="*/ 1660 h 1679"/>
              <a:gd name="T2" fmla="*/ 1728 w 2321"/>
              <a:gd name="T3" fmla="*/ 1660 h 1679"/>
              <a:gd name="T4" fmla="*/ 2321 w 2321"/>
              <a:gd name="T5" fmla="*/ 1067 h 1679"/>
              <a:gd name="T6" fmla="*/ 2321 w 2321"/>
              <a:gd name="T7" fmla="*/ 0 h 1679"/>
              <a:gd name="T8" fmla="*/ 0 w 2321"/>
              <a:gd name="T9" fmla="*/ 0 h 1679"/>
              <a:gd name="T10" fmla="*/ 1660 w 2321"/>
              <a:gd name="T11" fmla="*/ 1660 h 1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21" h="1679">
                <a:moveTo>
                  <a:pt x="1660" y="1660"/>
                </a:moveTo>
                <a:cubicBezTo>
                  <a:pt x="1679" y="1679"/>
                  <a:pt x="1709" y="1679"/>
                  <a:pt x="1728" y="1660"/>
                </a:cubicBezTo>
                <a:cubicBezTo>
                  <a:pt x="2321" y="1067"/>
                  <a:pt x="2321" y="1067"/>
                  <a:pt x="2321" y="1067"/>
                </a:cubicBezTo>
                <a:cubicBezTo>
                  <a:pt x="2321" y="0"/>
                  <a:pt x="2321" y="0"/>
                  <a:pt x="2321" y="0"/>
                </a:cubicBezTo>
                <a:cubicBezTo>
                  <a:pt x="0" y="0"/>
                  <a:pt x="0" y="0"/>
                  <a:pt x="0" y="0"/>
                </a:cubicBezTo>
                <a:lnTo>
                  <a:pt x="1660" y="1660"/>
                </a:lnTo>
                <a:close/>
              </a:path>
            </a:pathLst>
          </a:custGeom>
          <a:solidFill>
            <a:schemeClr val="bg1">
              <a:lumMod val="85000"/>
              <a:alpha val="28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57575" y="0"/>
            <a:ext cx="29402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B45461-CBB9-C412-BE77-99D7CEEF3298}"/>
              </a:ext>
            </a:extLst>
          </p:cNvPr>
          <p:cNvSpPr/>
          <p:nvPr/>
        </p:nvSpPr>
        <p:spPr>
          <a:xfrm>
            <a:off x="0" y="1460075"/>
            <a:ext cx="12192000" cy="21837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57523" y="777590"/>
            <a:ext cx="3955038" cy="11928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000"/>
              </a:lnSpc>
            </a:pPr>
            <a:r>
              <a:rPr lang="id-ID" sz="4000" b="1" dirty="0">
                <a:solidFill>
                  <a:schemeClr val="accent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PRO V </a:t>
            </a:r>
            <a:r>
              <a:rPr lang="id-ID" sz="4000" b="1" dirty="0" err="1">
                <a:solidFill>
                  <a:srgbClr val="9F9C9D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Series</a:t>
            </a:r>
            <a:endParaRPr lang="id-ID" sz="4000" b="1" dirty="0">
              <a:solidFill>
                <a:srgbClr val="9F9C9D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5015" y="1736093"/>
            <a:ext cx="35800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200" dirty="0">
                <a:solidFill>
                  <a:schemeClr val="bg1"/>
                </a:solidFill>
                <a:latin typeface="Montserrat Light" pitchFamily="2" charset="77"/>
                <a:ea typeface="Lato Semibold" panose="020F0502020204030203" pitchFamily="34" charset="0"/>
                <a:cs typeface="Lato Semibold" panose="020F0502020204030203" pitchFamily="34" charset="0"/>
              </a:rPr>
              <a:t> A</a:t>
            </a:r>
            <a:r>
              <a:rPr lang="en-US" sz="1200" dirty="0">
                <a:solidFill>
                  <a:schemeClr val="bg1"/>
                </a:solidFill>
                <a:effectLst/>
                <a:latin typeface="Montserrat Light" pitchFamily="2" charset="77"/>
                <a:ea typeface="Lato Semibold" panose="020F0502020204030203" pitchFamily="34" charset="0"/>
                <a:cs typeface="Lato Semibold" panose="020F0502020204030203" pitchFamily="34" charset="0"/>
              </a:rPr>
              <a:t>ll-vinyl one-piece bracket system</a:t>
            </a:r>
            <a:br>
              <a:rPr lang="en-US" sz="1200" dirty="0">
                <a:solidFill>
                  <a:schemeClr val="bg1"/>
                </a:solidFill>
                <a:effectLst/>
                <a:latin typeface="Montserrat Light" pitchFamily="2" charset="77"/>
                <a:ea typeface="Lato Semibold" panose="020F0502020204030203" pitchFamily="34" charset="0"/>
                <a:cs typeface="Lato Semibold" panose="020F0502020204030203" pitchFamily="34" charset="0"/>
              </a:rPr>
            </a:br>
            <a:endParaRPr lang="en-US" sz="1200" dirty="0">
              <a:solidFill>
                <a:schemeClr val="bg1"/>
              </a:solidFill>
              <a:effectLst/>
              <a:latin typeface="Montserrat Light" pitchFamily="2" charset="77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200" dirty="0">
                <a:solidFill>
                  <a:schemeClr val="bg1"/>
                </a:solidFill>
                <a:latin typeface="Montserrat Light" pitchFamily="2" charset="77"/>
                <a:ea typeface="Lato Semibold" panose="020F0502020204030203" pitchFamily="34" charset="0"/>
                <a:cs typeface="Lato Semibold" panose="020F0502020204030203" pitchFamily="34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effectLst/>
                <a:latin typeface="Montserrat Light" pitchFamily="2" charset="77"/>
                <a:ea typeface="Lato Semibold" panose="020F0502020204030203" pitchFamily="34" charset="0"/>
                <a:cs typeface="Lato Semibold" panose="020F0502020204030203" pitchFamily="34" charset="0"/>
              </a:rPr>
              <a:t>Aluminum reinforcement in top rail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en-US" sz="1200" dirty="0">
              <a:solidFill>
                <a:schemeClr val="bg1"/>
              </a:solidFill>
              <a:effectLst/>
              <a:latin typeface="Montserrat Light" pitchFamily="2" charset="77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200" dirty="0">
                <a:solidFill>
                  <a:schemeClr val="bg1"/>
                </a:solidFill>
                <a:effectLst/>
                <a:latin typeface="Montserrat Light" pitchFamily="2" charset="77"/>
                <a:ea typeface="Lato Semibold" panose="020F0502020204030203" pitchFamily="34" charset="0"/>
                <a:cs typeface="Lato Semibold" panose="020F0502020204030203" pitchFamily="34" charset="0"/>
              </a:rPr>
              <a:t> Suitable for residential applications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en-US" sz="1200" dirty="0">
              <a:solidFill>
                <a:schemeClr val="bg1"/>
              </a:solidFill>
              <a:effectLst/>
              <a:latin typeface="Montserrat Light" pitchFamily="2" charset="77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200" dirty="0">
                <a:solidFill>
                  <a:schemeClr val="bg1"/>
                </a:solidFill>
                <a:effectLst/>
                <a:latin typeface="Montserrat Light" pitchFamily="2" charset="77"/>
                <a:ea typeface="Lato Semibold" panose="020F0502020204030203" pitchFamily="34" charset="0"/>
                <a:cs typeface="Lato Semibold" panose="020F0502020204030203" pitchFamily="34" charset="0"/>
              </a:rPr>
              <a:t> Passed and exceeded 1000 </a:t>
            </a:r>
            <a:r>
              <a:rPr lang="en-US" sz="1200" dirty="0" err="1">
                <a:solidFill>
                  <a:schemeClr val="bg1"/>
                </a:solidFill>
                <a:latin typeface="Montserrat Light" pitchFamily="2" charset="77"/>
                <a:ea typeface="Lato Semibold" panose="020F0502020204030203" pitchFamily="34" charset="0"/>
                <a:cs typeface="Lato Semibold" panose="020F0502020204030203" pitchFamily="34" charset="0"/>
              </a:rPr>
              <a:t>lb</a:t>
            </a:r>
            <a:r>
              <a:rPr lang="en-US" sz="1200" dirty="0">
                <a:solidFill>
                  <a:schemeClr val="bg1"/>
                </a:solidFill>
                <a:latin typeface="Montserrat Light" pitchFamily="2" charset="77"/>
                <a:ea typeface="Lato Semibold" panose="020F0502020204030203" pitchFamily="34" charset="0"/>
                <a:cs typeface="Lato Semibold" panose="020F0502020204030203" pitchFamily="34" charset="0"/>
              </a:rPr>
              <a:t> load test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en-US" sz="1200" dirty="0">
              <a:solidFill>
                <a:schemeClr val="bg1"/>
              </a:solidFill>
              <a:effectLst/>
              <a:latin typeface="Montserrat Light" pitchFamily="2" charset="77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200" dirty="0">
                <a:solidFill>
                  <a:schemeClr val="bg1"/>
                </a:solidFill>
                <a:latin typeface="Montserrat Light" pitchFamily="2" charset="77"/>
                <a:ea typeface="Lato Semibold" panose="020F0502020204030203" pitchFamily="34" charset="0"/>
                <a:cs typeface="Lato Semibold" panose="020F0502020204030203" pitchFamily="34" charset="0"/>
              </a:rPr>
              <a:t> CCRR-0138 compliant railing system</a:t>
            </a:r>
            <a:endParaRPr lang="id-ID" sz="1200" dirty="0">
              <a:solidFill>
                <a:schemeClr val="bg1"/>
              </a:solidFill>
              <a:latin typeface="Montserrat Light" pitchFamily="2" charset="77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C8469B73-6F2D-3DFA-0F05-232BA60949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19331" y="0"/>
            <a:ext cx="2603500" cy="2209800"/>
          </a:xfr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2CCA7F0-FDA7-B9B4-F5AB-19DF7F663A7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"/>
          <a:stretch/>
        </p:blipFill>
        <p:spPr>
          <a:xfrm>
            <a:off x="4818403" y="4602353"/>
            <a:ext cx="2603500" cy="2260600"/>
          </a:xfr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3E34AAA3-A48C-8D4D-1838-0632F4FFFC7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18403" y="2308331"/>
            <a:ext cx="2603500" cy="2209800"/>
          </a:xfr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011A7A24-BEB7-A013-0DB7-F27026A4E307}"/>
              </a:ext>
            </a:extLst>
          </p:cNvPr>
          <p:cNvSpPr txBox="1">
            <a:spLocks/>
          </p:cNvSpPr>
          <p:nvPr/>
        </p:nvSpPr>
        <p:spPr>
          <a:xfrm>
            <a:off x="7854478" y="777590"/>
            <a:ext cx="3955038" cy="11928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000"/>
              </a:lnSpc>
            </a:pPr>
            <a:r>
              <a:rPr lang="id-ID" sz="4000" b="1" dirty="0">
                <a:solidFill>
                  <a:schemeClr val="accent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PRO </a:t>
            </a:r>
            <a:r>
              <a:rPr lang="id-ID" sz="4000" b="1" dirty="0" err="1">
                <a:solidFill>
                  <a:schemeClr val="accent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Z</a:t>
            </a:r>
            <a:r>
              <a:rPr lang="id-ID" sz="4000" b="1" dirty="0">
                <a:solidFill>
                  <a:schemeClr val="accent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4000" b="1" dirty="0" err="1">
                <a:solidFill>
                  <a:srgbClr val="9F9C9D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Series</a:t>
            </a:r>
            <a:endParaRPr lang="id-ID" sz="4000" b="1" dirty="0">
              <a:solidFill>
                <a:srgbClr val="9F9C9D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BF05DC-B12C-FC8A-2F6F-58805954ACB2}"/>
              </a:ext>
            </a:extLst>
          </p:cNvPr>
          <p:cNvSpPr/>
          <p:nvPr/>
        </p:nvSpPr>
        <p:spPr>
          <a:xfrm>
            <a:off x="8042853" y="1550785"/>
            <a:ext cx="383052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Wingdings" pitchFamily="2" charset="2"/>
              <a:buChar char="ü"/>
            </a:pPr>
            <a:r>
              <a:rPr lang="en-US" sz="1200" dirty="0">
                <a:solidFill>
                  <a:schemeClr val="bg1"/>
                </a:solidFill>
                <a:effectLst/>
                <a:latin typeface="Montserrat Light" pitchFamily="2" charset="77"/>
                <a:ea typeface="Lato Semibold" panose="020F0502020204030203" pitchFamily="34" charset="0"/>
                <a:cs typeface="Lato Semibold" panose="020F0502020204030203" pitchFamily="34" charset="0"/>
              </a:rPr>
              <a:t> Two-piece bracket connection on top &amp;  bottom rails</a:t>
            </a:r>
          </a:p>
          <a:p>
            <a:pPr marL="171450" indent="-171450">
              <a:spcAft>
                <a:spcPts val="800"/>
              </a:spcAft>
              <a:buFont typeface="Wingdings" pitchFamily="2" charset="2"/>
              <a:buChar char="ü"/>
            </a:pPr>
            <a:r>
              <a:rPr lang="en-US" sz="1200" dirty="0">
                <a:solidFill>
                  <a:schemeClr val="bg1"/>
                </a:solidFill>
                <a:latin typeface="Montserrat Light" pitchFamily="2" charset="77"/>
                <a:ea typeface="Lato Semibold" panose="020F0502020204030203" pitchFamily="34" charset="0"/>
                <a:cs typeface="Lato Semibold" panose="020F0502020204030203" pitchFamily="34" charset="0"/>
              </a:rPr>
              <a:t> Aluminum reinforcement in top rail</a:t>
            </a:r>
            <a:endParaRPr lang="en-US" sz="1200" dirty="0">
              <a:solidFill>
                <a:schemeClr val="bg1"/>
              </a:solidFill>
              <a:effectLst/>
              <a:latin typeface="Montserrat Light" pitchFamily="2" charset="77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Wingdings" pitchFamily="2" charset="2"/>
              <a:buChar char="ü"/>
            </a:pPr>
            <a:r>
              <a:rPr lang="en-US" sz="1200" dirty="0">
                <a:solidFill>
                  <a:schemeClr val="bg1"/>
                </a:solidFill>
                <a:effectLst/>
                <a:latin typeface="Montserrat Light" pitchFamily="2" charset="77"/>
                <a:ea typeface="Lato Semibold" panose="020F0502020204030203" pitchFamily="34" charset="0"/>
                <a:cs typeface="Lato Semibold" panose="020F0502020204030203" pitchFamily="34" charset="0"/>
              </a:rPr>
              <a:t> Suitable for commercial &amp; residential applications</a:t>
            </a:r>
          </a:p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Wingdings" pitchFamily="2" charset="2"/>
              <a:buChar char="ü"/>
            </a:pPr>
            <a:r>
              <a:rPr lang="en-US" sz="1200" dirty="0">
                <a:solidFill>
                  <a:schemeClr val="bg1"/>
                </a:solidFill>
                <a:effectLst/>
                <a:latin typeface="Montserrat Light" pitchFamily="2" charset="77"/>
                <a:ea typeface="Lato Semibold" panose="020F0502020204030203" pitchFamily="34" charset="0"/>
                <a:cs typeface="Lato Semibold" panose="020F0502020204030203" pitchFamily="34" charset="0"/>
              </a:rPr>
              <a:t> Heavy-duty, nylon-backed bracket system</a:t>
            </a:r>
          </a:p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Wingdings" pitchFamily="2" charset="2"/>
              <a:buChar char="ü"/>
            </a:pPr>
            <a:r>
              <a:rPr lang="en-US" sz="1200" dirty="0">
                <a:solidFill>
                  <a:schemeClr val="bg1"/>
                </a:solidFill>
                <a:effectLst/>
                <a:latin typeface="Montserrat Light" pitchFamily="2" charset="77"/>
                <a:ea typeface="Lato Semibold" panose="020F0502020204030203" pitchFamily="34" charset="0"/>
                <a:cs typeface="Lato Semibold" panose="020F0502020204030203" pitchFamily="34" charset="0"/>
              </a:rPr>
              <a:t> Compliant with load tests</a:t>
            </a:r>
          </a:p>
          <a:p>
            <a:pPr marL="171450" indent="-171450">
              <a:spcAft>
                <a:spcPts val="800"/>
              </a:spcAft>
              <a:buFont typeface="Wingdings" pitchFamily="2" charset="2"/>
              <a:buChar char="ü"/>
            </a:pPr>
            <a:r>
              <a:rPr lang="en-US" sz="1200" dirty="0">
                <a:solidFill>
                  <a:schemeClr val="bg1"/>
                </a:solidFill>
                <a:latin typeface="Montserrat Light" pitchFamily="2" charset="77"/>
                <a:ea typeface="Lato Semibold" panose="020F0502020204030203" pitchFamily="34" charset="0"/>
                <a:cs typeface="Lato Semibold" panose="020F0502020204030203" pitchFamily="34" charset="0"/>
              </a:rPr>
              <a:t> CCRR-0138 compliant railing system</a:t>
            </a:r>
            <a:endParaRPr lang="id-ID" sz="1200" dirty="0">
              <a:solidFill>
                <a:schemeClr val="bg1"/>
              </a:solidFill>
              <a:latin typeface="Montserrat Light" pitchFamily="2" charset="77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Wingdings" pitchFamily="2" charset="2"/>
              <a:buChar char="ü"/>
            </a:pPr>
            <a:endParaRPr lang="id-ID" sz="1200" dirty="0">
              <a:solidFill>
                <a:schemeClr val="bg2">
                  <a:lumMod val="10000"/>
                </a:schemeClr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A66685-5E8A-2D3E-7594-43582ECE9C5F}"/>
              </a:ext>
            </a:extLst>
          </p:cNvPr>
          <p:cNvSpPr txBox="1"/>
          <p:nvPr/>
        </p:nvSpPr>
        <p:spPr>
          <a:xfrm>
            <a:off x="665986" y="3710674"/>
            <a:ext cx="3391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9F9C9D"/>
                </a:solidFill>
                <a:latin typeface="Lato" panose="020F0502020204030203" pitchFamily="34" charset="77"/>
              </a:rPr>
              <a:t>VEKArail</a:t>
            </a:r>
            <a:r>
              <a:rPr lang="en-US" sz="1400" dirty="0">
                <a:solidFill>
                  <a:srgbClr val="9F9C9D"/>
                </a:solidFill>
                <a:latin typeface="Lato" panose="020F0502020204030203" pitchFamily="34" charset="77"/>
              </a:rPr>
              <a:t> products are available </a:t>
            </a:r>
            <a:br>
              <a:rPr lang="en-US" sz="1400" dirty="0">
                <a:solidFill>
                  <a:srgbClr val="9F9C9D"/>
                </a:solidFill>
                <a:latin typeface="Lato" panose="020F0502020204030203" pitchFamily="34" charset="77"/>
              </a:rPr>
            </a:br>
            <a:r>
              <a:rPr lang="en-US" sz="1400" dirty="0">
                <a:solidFill>
                  <a:srgbClr val="9F9C9D"/>
                </a:solidFill>
                <a:latin typeface="Lato" panose="020F0502020204030203" pitchFamily="34" charset="77"/>
              </a:rPr>
              <a:t>in three vinyl colors: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04D7F91-83AA-AC69-8A07-D151C02A76E8}"/>
              </a:ext>
            </a:extLst>
          </p:cNvPr>
          <p:cNvSpPr/>
          <p:nvPr/>
        </p:nvSpPr>
        <p:spPr>
          <a:xfrm>
            <a:off x="665986" y="4334914"/>
            <a:ext cx="874830" cy="82944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8B31E9A-44AB-AF2F-FF0B-779A62349685}"/>
              </a:ext>
            </a:extLst>
          </p:cNvPr>
          <p:cNvSpPr/>
          <p:nvPr/>
        </p:nvSpPr>
        <p:spPr>
          <a:xfrm>
            <a:off x="1752959" y="4334914"/>
            <a:ext cx="874830" cy="829447"/>
          </a:xfrm>
          <a:prstGeom prst="round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16A6CD2-D52D-1561-ED77-85946446926D}"/>
              </a:ext>
            </a:extLst>
          </p:cNvPr>
          <p:cNvSpPr/>
          <p:nvPr/>
        </p:nvSpPr>
        <p:spPr>
          <a:xfrm>
            <a:off x="2839932" y="4334914"/>
            <a:ext cx="874830" cy="829447"/>
          </a:xfrm>
          <a:prstGeom prst="round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8A5A6D-4BAB-9964-F535-19F546694968}"/>
              </a:ext>
            </a:extLst>
          </p:cNvPr>
          <p:cNvSpPr txBox="1"/>
          <p:nvPr/>
        </p:nvSpPr>
        <p:spPr>
          <a:xfrm>
            <a:off x="652289" y="4885871"/>
            <a:ext cx="874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</a:rPr>
              <a:t>WHITE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2D692E-9957-393C-A1BB-332EF5806D45}"/>
              </a:ext>
            </a:extLst>
          </p:cNvPr>
          <p:cNvSpPr txBox="1"/>
          <p:nvPr/>
        </p:nvSpPr>
        <p:spPr>
          <a:xfrm>
            <a:off x="1656328" y="4873357"/>
            <a:ext cx="1062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</a:rPr>
              <a:t>ALMOND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253CAE5-92B9-19D0-FC53-33FD62C67DF4}"/>
              </a:ext>
            </a:extLst>
          </p:cNvPr>
          <p:cNvSpPr txBox="1"/>
          <p:nvPr/>
        </p:nvSpPr>
        <p:spPr>
          <a:xfrm>
            <a:off x="2834164" y="4862064"/>
            <a:ext cx="874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Lato" panose="020F0502020204030203" pitchFamily="34" charset="77"/>
              </a:rPr>
              <a:t>KHAKI</a:t>
            </a: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DAAAC131-4BB8-1B95-D506-E459C243B9E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3003" y="180667"/>
            <a:ext cx="1327355" cy="375902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A13C39F-93EE-0B3E-C71E-9F4805345F15}"/>
              </a:ext>
            </a:extLst>
          </p:cNvPr>
          <p:cNvSpPr/>
          <p:nvPr/>
        </p:nvSpPr>
        <p:spPr>
          <a:xfrm rot="5400000">
            <a:off x="665986" y="5853046"/>
            <a:ext cx="874830" cy="829447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851D4EA-7A40-8621-7631-04C13CD3554C}"/>
              </a:ext>
            </a:extLst>
          </p:cNvPr>
          <p:cNvSpPr/>
          <p:nvPr/>
        </p:nvSpPr>
        <p:spPr>
          <a:xfrm rot="16200000">
            <a:off x="1752959" y="5853046"/>
            <a:ext cx="874830" cy="829447"/>
          </a:xfrm>
          <a:prstGeom prst="roundRect">
            <a:avLst/>
          </a:prstGeom>
          <a:blipFill dpi="0"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F64D4BA-6571-D52F-568F-0B6F706BBDAD}"/>
              </a:ext>
            </a:extLst>
          </p:cNvPr>
          <p:cNvSpPr/>
          <p:nvPr/>
        </p:nvSpPr>
        <p:spPr>
          <a:xfrm rot="5400000">
            <a:off x="2839932" y="5853046"/>
            <a:ext cx="874830" cy="829447"/>
          </a:xfrm>
          <a:prstGeom prst="round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9B789-1AD3-092F-CD30-210550268789}"/>
              </a:ext>
            </a:extLst>
          </p:cNvPr>
          <p:cNvSpPr txBox="1"/>
          <p:nvPr/>
        </p:nvSpPr>
        <p:spPr>
          <a:xfrm>
            <a:off x="652289" y="6408753"/>
            <a:ext cx="8748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Lato" panose="020F0502020204030203" pitchFamily="34" charset="77"/>
              </a:rPr>
              <a:t>STORM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739211-1882-BD11-A747-6D9DE3719F43}"/>
              </a:ext>
            </a:extLst>
          </p:cNvPr>
          <p:cNvSpPr txBox="1"/>
          <p:nvPr/>
        </p:nvSpPr>
        <p:spPr>
          <a:xfrm>
            <a:off x="1656327" y="6408753"/>
            <a:ext cx="1062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Lato" panose="020F0502020204030203" pitchFamily="34" charset="77"/>
              </a:rPr>
              <a:t>ESPRESSO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09C666-76B5-24D8-D0BA-1DCBCBACDC5F}"/>
              </a:ext>
            </a:extLst>
          </p:cNvPr>
          <p:cNvSpPr txBox="1"/>
          <p:nvPr/>
        </p:nvSpPr>
        <p:spPr>
          <a:xfrm>
            <a:off x="2699461" y="6408753"/>
            <a:ext cx="1144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Lato" panose="020F0502020204030203" pitchFamily="34" charset="77"/>
              </a:rPr>
              <a:t>HAZELNUT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C8D577-D096-B9B6-4C86-208FD6DD67CA}"/>
              </a:ext>
            </a:extLst>
          </p:cNvPr>
          <p:cNvSpPr txBox="1"/>
          <p:nvPr/>
        </p:nvSpPr>
        <p:spPr>
          <a:xfrm>
            <a:off x="631560" y="5424314"/>
            <a:ext cx="3391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69AA"/>
                </a:solidFill>
                <a:latin typeface="Lato" panose="020F0502020204030203" pitchFamily="34" charset="77"/>
              </a:rPr>
              <a:t>New! Signature</a:t>
            </a:r>
            <a:r>
              <a:rPr lang="en-US" sz="1400" dirty="0">
                <a:solidFill>
                  <a:srgbClr val="9F9C9D"/>
                </a:solidFill>
                <a:latin typeface="Lato" panose="020F0502020204030203" pitchFamily="34" charset="77"/>
              </a:rPr>
              <a:t> </a:t>
            </a:r>
            <a:r>
              <a:rPr lang="en-US" sz="1400" dirty="0">
                <a:solidFill>
                  <a:srgbClr val="0069AA"/>
                </a:solidFill>
                <a:latin typeface="Lato" panose="020F0502020204030203" pitchFamily="34" charset="77"/>
              </a:rPr>
              <a:t>Color Options </a:t>
            </a:r>
            <a:r>
              <a:rPr lang="en-US" sz="1400" dirty="0">
                <a:solidFill>
                  <a:srgbClr val="9F9C9D"/>
                </a:solidFill>
                <a:latin typeface="Lato" panose="020F0502020204030203" pitchFamily="34" charset="77"/>
              </a:rPr>
              <a:t>for rail: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0F895DF-5678-6B7E-AF2D-0A95478EE7C7}"/>
              </a:ext>
            </a:extLst>
          </p:cNvPr>
          <p:cNvGrpSpPr/>
          <p:nvPr/>
        </p:nvGrpSpPr>
        <p:grpSpPr>
          <a:xfrm>
            <a:off x="7729604" y="4237145"/>
            <a:ext cx="920089" cy="1280148"/>
            <a:chOff x="7629588" y="3908531"/>
            <a:chExt cx="920089" cy="1280148"/>
          </a:xfrm>
        </p:grpSpPr>
        <p:pic>
          <p:nvPicPr>
            <p:cNvPr id="23" name="Picture 22" descr="A white rectangular shelf with a black background&#10;&#10;Description automatically generated">
              <a:extLst>
                <a:ext uri="{FF2B5EF4-FFF2-40B4-BE49-F238E27FC236}">
                  <a16:creationId xmlns:a16="http://schemas.microsoft.com/office/drawing/2014/main" id="{6178A0BD-45D3-6D5D-3C63-D34593358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9588" y="3908531"/>
              <a:ext cx="858520" cy="6096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D60E2AC-129E-EE17-5379-5B256B0F2C79}"/>
                </a:ext>
              </a:extLst>
            </p:cNvPr>
            <p:cNvSpPr txBox="1"/>
            <p:nvPr/>
          </p:nvSpPr>
          <p:spPr>
            <a:xfrm>
              <a:off x="7629588" y="4665459"/>
              <a:ext cx="9200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effectLst/>
                  <a:latin typeface="+mj-lt"/>
                </a:rPr>
                <a:t>2 x 3.5 Rail </a:t>
              </a:r>
            </a:p>
            <a:p>
              <a:endParaRPr lang="en-US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A4A3C38-E3F1-FB68-FF0B-59C0D8EA1189}"/>
              </a:ext>
            </a:extLst>
          </p:cNvPr>
          <p:cNvGrpSpPr/>
          <p:nvPr/>
        </p:nvGrpSpPr>
        <p:grpSpPr>
          <a:xfrm>
            <a:off x="8884399" y="3950999"/>
            <a:ext cx="858520" cy="1289295"/>
            <a:chOff x="8784383" y="3622385"/>
            <a:chExt cx="858520" cy="1289295"/>
          </a:xfrm>
        </p:grpSpPr>
        <p:pic>
          <p:nvPicPr>
            <p:cNvPr id="33" name="Picture 32" descr="A white object with a black background&#10;&#10;Description automatically generated">
              <a:extLst>
                <a:ext uri="{FF2B5EF4-FFF2-40B4-BE49-F238E27FC236}">
                  <a16:creationId xmlns:a16="http://schemas.microsoft.com/office/drawing/2014/main" id="{FC4C7DA8-8BD1-F984-BC55-C3E2476AE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84383" y="3622385"/>
              <a:ext cx="858520" cy="89916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91FDA68-60E2-C2C2-4AA0-B0EE40BAA23E}"/>
                </a:ext>
              </a:extLst>
            </p:cNvPr>
            <p:cNvSpPr txBox="1"/>
            <p:nvPr/>
          </p:nvSpPr>
          <p:spPr>
            <a:xfrm>
              <a:off x="8784383" y="4665459"/>
              <a:ext cx="8515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0" i="0" dirty="0">
                  <a:solidFill>
                    <a:srgbClr val="282828"/>
                  </a:solidFill>
                  <a:effectLst/>
                  <a:latin typeface="+mj-lt"/>
                </a:rPr>
                <a:t>T-Rail</a:t>
              </a:r>
              <a:endParaRPr lang="en-US" sz="1000" dirty="0">
                <a:latin typeface="+mj-lt"/>
              </a:endParaRPr>
            </a:p>
          </p:txBody>
        </p:sp>
      </p:grpSp>
      <p:pic>
        <p:nvPicPr>
          <p:cNvPr id="35" name="Picture 34" descr="A metal piece of bread&#10;&#10;Description automatically generated">
            <a:extLst>
              <a:ext uri="{FF2B5EF4-FFF2-40B4-BE49-F238E27FC236}">
                <a16:creationId xmlns:a16="http://schemas.microsoft.com/office/drawing/2014/main" id="{73275D82-FBC0-2AAD-F533-8680D80C345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7909" y="4079698"/>
            <a:ext cx="756920" cy="77216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6A3E61D-80C8-4E1B-573F-1A66A784C51C}"/>
              </a:ext>
            </a:extLst>
          </p:cNvPr>
          <p:cNvSpPr txBox="1"/>
          <p:nvPr/>
        </p:nvSpPr>
        <p:spPr>
          <a:xfrm>
            <a:off x="9970614" y="4994073"/>
            <a:ext cx="851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effectLst/>
                <a:latin typeface="+mj-lt"/>
              </a:rPr>
              <a:t>Decorative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1830F23-58AD-9762-454F-5413AD371CFE}"/>
              </a:ext>
            </a:extLst>
          </p:cNvPr>
          <p:cNvGrpSpPr/>
          <p:nvPr/>
        </p:nvGrpSpPr>
        <p:grpSpPr>
          <a:xfrm>
            <a:off x="11116458" y="4298760"/>
            <a:ext cx="756920" cy="941534"/>
            <a:chOff x="11016442" y="3970146"/>
            <a:chExt cx="756920" cy="941534"/>
          </a:xfrm>
        </p:grpSpPr>
        <p:pic>
          <p:nvPicPr>
            <p:cNvPr id="37" name="Picture 36" descr="A white object with a black background&#10;&#10;Description automatically generated">
              <a:extLst>
                <a:ext uri="{FF2B5EF4-FFF2-40B4-BE49-F238E27FC236}">
                  <a16:creationId xmlns:a16="http://schemas.microsoft.com/office/drawing/2014/main" id="{29A62A82-834E-B868-6CB9-51D7CADC2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16442" y="3970146"/>
              <a:ext cx="756920" cy="51816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5A14C24-D8CF-159F-401D-33BC42288A25}"/>
                </a:ext>
              </a:extLst>
            </p:cNvPr>
            <p:cNvSpPr txBox="1"/>
            <p:nvPr/>
          </p:nvSpPr>
          <p:spPr>
            <a:xfrm>
              <a:off x="11016442" y="4665459"/>
              <a:ext cx="7569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0" i="0" dirty="0">
                  <a:solidFill>
                    <a:srgbClr val="282828"/>
                  </a:solidFill>
                  <a:effectLst/>
                  <a:latin typeface="+mj-lt"/>
                </a:rPr>
                <a:t>Mini T-Rail</a:t>
              </a:r>
              <a:endParaRPr lang="en-US" sz="1000" dirty="0">
                <a:latin typeface="+mj-lt"/>
              </a:endParaRPr>
            </a:p>
          </p:txBody>
        </p:sp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4191F701-A28C-B10F-9AA1-F6DDEB8A538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t="25855" b="32605"/>
          <a:stretch/>
        </p:blipFill>
        <p:spPr>
          <a:xfrm>
            <a:off x="7758667" y="5997299"/>
            <a:ext cx="1704086" cy="70788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58F371C-07A8-0EBF-9D78-D689B73D7713}"/>
              </a:ext>
            </a:extLst>
          </p:cNvPr>
          <p:cNvSpPr txBox="1"/>
          <p:nvPr/>
        </p:nvSpPr>
        <p:spPr>
          <a:xfrm>
            <a:off x="9554338" y="6195443"/>
            <a:ext cx="6165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CCRR-0317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93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5018C-4F76-7936-2A72-76AE35301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0">
            <a:extLst>
              <a:ext uri="{FF2B5EF4-FFF2-40B4-BE49-F238E27FC236}">
                <a16:creationId xmlns:a16="http://schemas.microsoft.com/office/drawing/2014/main" id="{32592C2D-2E41-96C8-FC58-4C5C97CB15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7811"/>
          <a:stretch/>
        </p:blipFill>
        <p:spPr>
          <a:xfrm>
            <a:off x="220579" y="230661"/>
            <a:ext cx="5313947" cy="313757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3B0592B-3780-E907-F43D-D284F484FBBE}"/>
              </a:ext>
            </a:extLst>
          </p:cNvPr>
          <p:cNvGrpSpPr/>
          <p:nvPr/>
        </p:nvGrpSpPr>
        <p:grpSpPr>
          <a:xfrm>
            <a:off x="220579" y="3554669"/>
            <a:ext cx="11750842" cy="3137577"/>
            <a:chOff x="220579" y="3513824"/>
            <a:chExt cx="11750842" cy="3137577"/>
          </a:xfrm>
        </p:grpSpPr>
        <p:pic>
          <p:nvPicPr>
            <p:cNvPr id="2" name="Picture Placeholder 18">
              <a:extLst>
                <a:ext uri="{FF2B5EF4-FFF2-40B4-BE49-F238E27FC236}">
                  <a16:creationId xmlns:a16="http://schemas.microsoft.com/office/drawing/2014/main" id="{8AAD7D77-9C33-93B5-A7AB-A790A7DADD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11033" y="3513824"/>
              <a:ext cx="4160388" cy="3113515"/>
            </a:xfrm>
            <a:prstGeom prst="rect">
              <a:avLst/>
            </a:prstGeom>
          </p:spPr>
        </p:pic>
        <p:pic>
          <p:nvPicPr>
            <p:cNvPr id="4" name="Picture Placeholder 22">
              <a:extLst>
                <a:ext uri="{FF2B5EF4-FFF2-40B4-BE49-F238E27FC236}">
                  <a16:creationId xmlns:a16="http://schemas.microsoft.com/office/drawing/2014/main" id="{E4880BE7-2099-886F-11E0-7F1BFAE166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579" y="3513825"/>
              <a:ext cx="3946359" cy="3113514"/>
            </a:xfrm>
            <a:custGeom>
              <a:avLst/>
              <a:gdLst>
                <a:gd name="connsiteX0" fmla="*/ 0 w 2667000"/>
                <a:gd name="connsiteY0" fmla="*/ 0 h 2784709"/>
                <a:gd name="connsiteX1" fmla="*/ 2667000 w 2667000"/>
                <a:gd name="connsiteY1" fmla="*/ 0 h 2784709"/>
                <a:gd name="connsiteX2" fmla="*/ 2667000 w 2667000"/>
                <a:gd name="connsiteY2" fmla="*/ 2784709 h 2784709"/>
                <a:gd name="connsiteX3" fmla="*/ 0 w 2667000"/>
                <a:gd name="connsiteY3" fmla="*/ 2784709 h 2784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0" h="2784709">
                  <a:moveTo>
                    <a:pt x="0" y="0"/>
                  </a:moveTo>
                  <a:lnTo>
                    <a:pt x="2667000" y="0"/>
                  </a:lnTo>
                  <a:lnTo>
                    <a:pt x="2667000" y="2784709"/>
                  </a:lnTo>
                  <a:lnTo>
                    <a:pt x="0" y="2784709"/>
                  </a:lnTo>
                  <a:close/>
                </a:path>
              </a:pathLst>
            </a:cu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6A3568C-60DC-1AB8-774C-30C3C60384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83"/>
            <a:stretch/>
          </p:blipFill>
          <p:spPr>
            <a:xfrm>
              <a:off x="4365115" y="3513824"/>
              <a:ext cx="3247741" cy="3137577"/>
            </a:xfrm>
            <a:prstGeom prst="rect">
              <a:avLst/>
            </a:prstGeom>
          </p:spPr>
        </p:pic>
      </p:grpSp>
      <p:pic>
        <p:nvPicPr>
          <p:cNvPr id="6" name="Picture Placeholder 27">
            <a:extLst>
              <a:ext uri="{FF2B5EF4-FFF2-40B4-BE49-F238E27FC236}">
                <a16:creationId xmlns:a16="http://schemas.microsoft.com/office/drawing/2014/main" id="{76BC6C0D-68FA-21AE-9FEB-6BA77A683D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02" t="-81864" r="-121" b="-67369"/>
          <a:stretch/>
        </p:blipFill>
        <p:spPr>
          <a:xfrm>
            <a:off x="6096000" y="298166"/>
            <a:ext cx="5722940" cy="3113515"/>
          </a:xfrm>
          <a:prstGeom prst="rect">
            <a:avLst/>
          </a:prstGeom>
        </p:spPr>
      </p:pic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92C51700-041C-AFBE-861A-9F5525357E1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1957" y="6316344"/>
            <a:ext cx="1327355" cy="3759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F62586-87A3-A27C-2F7B-D7CFDCEDDFBE}"/>
              </a:ext>
            </a:extLst>
          </p:cNvPr>
          <p:cNvSpPr txBox="1"/>
          <p:nvPr/>
        </p:nvSpPr>
        <p:spPr>
          <a:xfrm>
            <a:off x="6205683" y="1052938"/>
            <a:ext cx="2227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77"/>
              </a:rPr>
              <a:t>INSTALLATION GALLERY</a:t>
            </a:r>
          </a:p>
        </p:txBody>
      </p:sp>
    </p:spTree>
    <p:extLst>
      <p:ext uri="{BB962C8B-B14F-4D97-AF65-F5344CB8AC3E}">
        <p14:creationId xmlns:p14="http://schemas.microsoft.com/office/powerpoint/2010/main" val="400124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2C84376-BF9A-4384-B1A7-8FEBBFA94A58}"/>
              </a:ext>
            </a:extLst>
          </p:cNvPr>
          <p:cNvSpPr/>
          <p:nvPr/>
        </p:nvSpPr>
        <p:spPr>
          <a:xfrm>
            <a:off x="1327355" y="2949677"/>
            <a:ext cx="10864645" cy="29561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103A97-FC21-4767-A6FB-2DF89065FD67}"/>
              </a:ext>
            </a:extLst>
          </p:cNvPr>
          <p:cNvSpPr txBox="1"/>
          <p:nvPr/>
        </p:nvSpPr>
        <p:spPr>
          <a:xfrm>
            <a:off x="6525407" y="1680939"/>
            <a:ext cx="47516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69AA"/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Built Locally</a:t>
            </a:r>
            <a:r>
              <a:rPr lang="en-US" sz="3600" b="1" dirty="0">
                <a:solidFill>
                  <a:srgbClr val="0069AA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</a:p>
          <a:p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Supported Globally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8A7655-5B3F-4897-AF1D-9837583C48E8}"/>
              </a:ext>
            </a:extLst>
          </p:cNvPr>
          <p:cNvSpPr/>
          <p:nvPr/>
        </p:nvSpPr>
        <p:spPr>
          <a:xfrm>
            <a:off x="6552414" y="3063990"/>
            <a:ext cx="521967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 Light" pitchFamily="2" charset="77"/>
                <a:ea typeface="Lato Semibold" panose="020F0502020204030203" pitchFamily="34" charset="0"/>
                <a:cs typeface="Lato Semibold" panose="020F0502020204030203" pitchFamily="34" charset="0"/>
              </a:rPr>
              <a:t>VEKA is the world's largest extruder of vinyl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 Light" pitchFamily="2" charset="77"/>
                <a:ea typeface="Lato Semibold" panose="020F0502020204030203" pitchFamily="34" charset="0"/>
                <a:cs typeface="Lato Semibold" panose="020F0502020204030203" pitchFamily="34" charset="0"/>
              </a:rPr>
              <a:t>lineals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 Light" pitchFamily="2" charset="77"/>
                <a:ea typeface="Lato Semibold" panose="020F0502020204030203" pitchFamily="34" charset="0"/>
                <a:cs typeface="Lato Semibold" panose="020F0502020204030203" pitchFamily="34" charset="0"/>
              </a:rPr>
              <a:t> for windows and doors,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itchFamily="2" charset="77"/>
                <a:ea typeface="Lato Semibold" panose="020F0502020204030203" pitchFamily="34" charset="0"/>
                <a:cs typeface="Lato Semibold" panose="020F0502020204030203" pitchFamily="34" charset="0"/>
              </a:rPr>
              <a:t>f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 Light" pitchFamily="2" charset="77"/>
                <a:ea typeface="Lato Semibold" panose="020F0502020204030203" pitchFamily="34" charset="0"/>
                <a:cs typeface="Lato Semibold" panose="020F0502020204030203" pitchFamily="34" charset="0"/>
              </a:rPr>
              <a:t>amily-owned, prioritizing reliability, sustainability, and stability.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Montserrat Light" pitchFamily="2" charset="77"/>
            </a:endParaRP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4F3325-6846-C23C-0EA4-688F634F640C}"/>
              </a:ext>
            </a:extLst>
          </p:cNvPr>
          <p:cNvSpPr/>
          <p:nvPr/>
        </p:nvSpPr>
        <p:spPr>
          <a:xfrm>
            <a:off x="1685710" y="2962803"/>
            <a:ext cx="4410290" cy="3504065"/>
          </a:xfrm>
          <a:prstGeom prst="rect">
            <a:avLst/>
          </a:prstGeom>
          <a:solidFill>
            <a:srgbClr val="0069AA"/>
          </a:solidFill>
          <a:effectLst>
            <a:outerShdw blurRad="736600" sx="95000" sy="95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8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EA4FEB8-10A4-A350-FD6D-EDF39AC747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5A7E903-EC6C-4788-9243-32B59F545D65}"/>
              </a:ext>
            </a:extLst>
          </p:cNvPr>
          <p:cNvSpPr/>
          <p:nvPr/>
        </p:nvSpPr>
        <p:spPr>
          <a:xfrm>
            <a:off x="5916000" y="3300621"/>
            <a:ext cx="360000" cy="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Rectangle: Single Corner Snipped 22">
            <a:extLst>
              <a:ext uri="{FF2B5EF4-FFF2-40B4-BE49-F238E27FC236}">
                <a16:creationId xmlns:a16="http://schemas.microsoft.com/office/drawing/2014/main" id="{28DAD3D8-674D-25A7-C9EA-CB009C2F6FF9}"/>
              </a:ext>
            </a:extLst>
          </p:cNvPr>
          <p:cNvSpPr/>
          <p:nvPr/>
        </p:nvSpPr>
        <p:spPr>
          <a:xfrm rot="10800000" flipH="1">
            <a:off x="6523322" y="4627514"/>
            <a:ext cx="1846020" cy="1839353"/>
          </a:xfrm>
          <a:prstGeom prst="snip1Rect">
            <a:avLst/>
          </a:prstGeom>
          <a:noFill/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1C6161-972E-044A-D302-B72EE2F60E4F}"/>
              </a:ext>
            </a:extLst>
          </p:cNvPr>
          <p:cNvGrpSpPr/>
          <p:nvPr/>
        </p:nvGrpSpPr>
        <p:grpSpPr>
          <a:xfrm>
            <a:off x="9881130" y="4747093"/>
            <a:ext cx="1633781" cy="1119536"/>
            <a:chOff x="9881130" y="4747093"/>
            <a:chExt cx="1633781" cy="1119536"/>
          </a:xfrm>
        </p:grpSpPr>
        <p:sp>
          <p:nvSpPr>
            <p:cNvPr id="11" name="Shape 82">
              <a:extLst>
                <a:ext uri="{FF2B5EF4-FFF2-40B4-BE49-F238E27FC236}">
                  <a16:creationId xmlns:a16="http://schemas.microsoft.com/office/drawing/2014/main" id="{A2D202E3-A008-B0CC-1212-D0440AD7BDBC}"/>
                </a:ext>
              </a:extLst>
            </p:cNvPr>
            <p:cNvSpPr/>
            <p:nvPr/>
          </p:nvSpPr>
          <p:spPr>
            <a:xfrm>
              <a:off x="9881130" y="4747093"/>
              <a:ext cx="1557346" cy="70774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990" tIns="34990" rIns="34990" bIns="34990" numCol="1" anchor="ctr">
              <a:noAutofit/>
            </a:bodyPr>
            <a:lstStyle>
              <a:lvl1pPr>
                <a:lnSpc>
                  <a:spcPct val="90000"/>
                </a:lnSpc>
                <a:defRPr sz="6400">
                  <a:latin typeface="TeX Gyre Adventor"/>
                  <a:ea typeface="TeX Gyre Adventor"/>
                  <a:cs typeface="TeX Gyre Adventor"/>
                  <a:sym typeface="TeX Gyre Adventor"/>
                </a:defRPr>
              </a:lvl1pPr>
            </a:lstStyle>
            <a:p>
              <a:pPr lvl="0">
                <a:defRPr sz="1800"/>
              </a:pPr>
              <a:r>
                <a:rPr lang="en-US" sz="4800" dirty="0">
                  <a:solidFill>
                    <a:srgbClr val="0069AA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70+</a:t>
              </a:r>
              <a:endParaRPr sz="4800" dirty="0">
                <a:solidFill>
                  <a:srgbClr val="0069A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B1C1A4-3D8E-699F-9086-1BA17605336C}"/>
                </a:ext>
              </a:extLst>
            </p:cNvPr>
            <p:cNvSpPr txBox="1"/>
            <p:nvPr/>
          </p:nvSpPr>
          <p:spPr>
            <a:xfrm>
              <a:off x="9881130" y="5281854"/>
              <a:ext cx="16337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69AA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Countries for</a:t>
              </a:r>
            </a:p>
            <a:p>
              <a:r>
                <a:rPr lang="en-US" sz="1600" dirty="0">
                  <a:solidFill>
                    <a:srgbClr val="0069AA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Global presence</a:t>
              </a:r>
              <a:endParaRPr lang="id-ID" sz="1600" dirty="0">
                <a:solidFill>
                  <a:srgbClr val="0069A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1D4809E-F9AF-E315-66FE-782AEB1A6A82}"/>
              </a:ext>
            </a:extLst>
          </p:cNvPr>
          <p:cNvGrpSpPr/>
          <p:nvPr/>
        </p:nvGrpSpPr>
        <p:grpSpPr>
          <a:xfrm>
            <a:off x="6520321" y="4752332"/>
            <a:ext cx="1673737" cy="1160463"/>
            <a:chOff x="6520321" y="4752332"/>
            <a:chExt cx="1673737" cy="1160463"/>
          </a:xfrm>
        </p:grpSpPr>
        <p:sp>
          <p:nvSpPr>
            <p:cNvPr id="25" name="Shape 82">
              <a:extLst>
                <a:ext uri="{FF2B5EF4-FFF2-40B4-BE49-F238E27FC236}">
                  <a16:creationId xmlns:a16="http://schemas.microsoft.com/office/drawing/2014/main" id="{15B1E47C-18FB-78F3-D117-7BF1907480A2}"/>
                </a:ext>
              </a:extLst>
            </p:cNvPr>
            <p:cNvSpPr/>
            <p:nvPr/>
          </p:nvSpPr>
          <p:spPr>
            <a:xfrm>
              <a:off x="6520321" y="4752332"/>
              <a:ext cx="1673737" cy="70774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990" tIns="34990" rIns="34990" bIns="34990" numCol="1" anchor="ctr">
              <a:noAutofit/>
            </a:bodyPr>
            <a:lstStyle>
              <a:lvl1pPr>
                <a:lnSpc>
                  <a:spcPct val="90000"/>
                </a:lnSpc>
                <a:defRPr sz="6400">
                  <a:latin typeface="TeX Gyre Adventor"/>
                  <a:ea typeface="TeX Gyre Adventor"/>
                  <a:cs typeface="TeX Gyre Adventor"/>
                  <a:sym typeface="TeX Gyre Adventor"/>
                </a:defRPr>
              </a:lvl1pPr>
            </a:lstStyle>
            <a:p>
              <a:pPr lvl="0">
                <a:defRPr sz="1800"/>
              </a:pPr>
              <a:r>
                <a:rPr lang="en-US" sz="4800" spc="-300" dirty="0">
                  <a:solidFill>
                    <a:srgbClr val="0069AA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1969</a:t>
              </a:r>
              <a:endParaRPr sz="4800" spc="-300" dirty="0">
                <a:solidFill>
                  <a:srgbClr val="0069A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C6DE00E-8DC5-38C5-787F-C007AECA6660}"/>
                </a:ext>
              </a:extLst>
            </p:cNvPr>
            <p:cNvSpPr txBox="1"/>
            <p:nvPr/>
          </p:nvSpPr>
          <p:spPr>
            <a:xfrm>
              <a:off x="6520321" y="5328020"/>
              <a:ext cx="12313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69AA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Founded</a:t>
              </a:r>
            </a:p>
            <a:p>
              <a:r>
                <a:rPr lang="en-US" sz="1600" dirty="0">
                  <a:solidFill>
                    <a:srgbClr val="0069AA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 Germany</a:t>
              </a:r>
              <a:endParaRPr lang="id-ID" sz="1600" dirty="0">
                <a:solidFill>
                  <a:srgbClr val="0069A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42BC8C-99B1-DC3F-3705-42B7BA99DCEB}"/>
              </a:ext>
            </a:extLst>
          </p:cNvPr>
          <p:cNvGrpSpPr/>
          <p:nvPr/>
        </p:nvGrpSpPr>
        <p:grpSpPr>
          <a:xfrm>
            <a:off x="8306344" y="4722937"/>
            <a:ext cx="1532167" cy="1146410"/>
            <a:chOff x="8306344" y="4722937"/>
            <a:chExt cx="1532167" cy="1146410"/>
          </a:xfrm>
        </p:grpSpPr>
        <p:sp>
          <p:nvSpPr>
            <p:cNvPr id="19" name="Shape 82">
              <a:extLst>
                <a:ext uri="{FF2B5EF4-FFF2-40B4-BE49-F238E27FC236}">
                  <a16:creationId xmlns:a16="http://schemas.microsoft.com/office/drawing/2014/main" id="{EF906E6A-B581-A4D4-A30F-231FA95E9A99}"/>
                </a:ext>
              </a:extLst>
            </p:cNvPr>
            <p:cNvSpPr/>
            <p:nvPr/>
          </p:nvSpPr>
          <p:spPr>
            <a:xfrm>
              <a:off x="8306344" y="4722937"/>
              <a:ext cx="1532167" cy="70774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990" tIns="34990" rIns="34990" bIns="34990" numCol="1" anchor="ctr">
              <a:noAutofit/>
            </a:bodyPr>
            <a:lstStyle>
              <a:lvl1pPr>
                <a:lnSpc>
                  <a:spcPct val="90000"/>
                </a:lnSpc>
                <a:defRPr sz="6400">
                  <a:latin typeface="TeX Gyre Adventor"/>
                  <a:ea typeface="TeX Gyre Adventor"/>
                  <a:cs typeface="TeX Gyre Adventor"/>
                  <a:sym typeface="TeX Gyre Adventor"/>
                </a:defRPr>
              </a:lvl1pPr>
            </a:lstStyle>
            <a:p>
              <a:pPr lvl="0">
                <a:defRPr sz="1800"/>
              </a:pPr>
              <a:r>
                <a:rPr lang="en-US" sz="4800" dirty="0">
                  <a:solidFill>
                    <a:srgbClr val="0069AA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50+</a:t>
              </a:r>
              <a:endParaRPr sz="4800" dirty="0">
                <a:solidFill>
                  <a:srgbClr val="0069A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87FC0AC-6CFE-9D95-3FDE-1303417EE1B3}"/>
                </a:ext>
              </a:extLst>
            </p:cNvPr>
            <p:cNvSpPr txBox="1"/>
            <p:nvPr/>
          </p:nvSpPr>
          <p:spPr>
            <a:xfrm>
              <a:off x="8306344" y="5284572"/>
              <a:ext cx="11897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69AA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Years of </a:t>
              </a:r>
            </a:p>
            <a:p>
              <a:r>
                <a:rPr lang="en-US" sz="1600" dirty="0">
                  <a:solidFill>
                    <a:srgbClr val="0069AA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Experience</a:t>
              </a:r>
              <a:endParaRPr lang="id-ID" sz="1600" dirty="0">
                <a:solidFill>
                  <a:srgbClr val="0069A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E42F4F3-E364-C2CA-5ED9-1C7756DC9293}"/>
              </a:ext>
            </a:extLst>
          </p:cNvPr>
          <p:cNvSpPr txBox="1"/>
          <p:nvPr/>
        </p:nvSpPr>
        <p:spPr>
          <a:xfrm>
            <a:off x="1785666" y="5592909"/>
            <a:ext cx="4392237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80"/>
              </a:lnSpc>
            </a:pPr>
            <a:r>
              <a:rPr lang="en-US" sz="1400" dirty="0">
                <a:solidFill>
                  <a:schemeClr val="bg1"/>
                </a:solidFill>
                <a:effectLst/>
                <a:latin typeface="Lato Light" panose="020F0302020204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VEKA OLP has been in business operations since the year </a:t>
            </a:r>
            <a:r>
              <a:rPr lang="en-US" sz="1400" b="1" dirty="0">
                <a:solidFill>
                  <a:schemeClr val="bg1"/>
                </a:solidFill>
                <a:effectLst/>
                <a:latin typeface="Lato" panose="020F0502020204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2000</a:t>
            </a:r>
            <a:r>
              <a:rPr lang="en-US" sz="1400" dirty="0">
                <a:solidFill>
                  <a:schemeClr val="bg1"/>
                </a:solidFill>
                <a:effectLst/>
                <a:latin typeface="Lato Light" panose="020F0302020204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, showcasing a substantial, longstanding presence in the industry.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effectLst/>
                <a:latin typeface="Lato Light" panose="020F0302020204030203" pitchFamily="34" charset="77"/>
                <a:ea typeface="Lato Semibold" panose="020F0502020204030203" pitchFamily="34" charset="0"/>
                <a:cs typeface="Lato Semibold" panose="020F0502020204030203" pitchFamily="34" charset="0"/>
              </a:rPr>
              <a:t>.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Lato Light" panose="020F0302020204030203" pitchFamily="34" charset="77"/>
            </a:endParaRPr>
          </a:p>
        </p:txBody>
      </p:sp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9801642D-DEF9-B306-424E-F6EFA2FEF8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61" y="6316344"/>
            <a:ext cx="1327355" cy="37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5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533DD-62B3-92AD-7FA3-AE2633A0B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B995D523-E7DA-1CBC-862A-62AC84E435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B6DBA76-9099-8AAE-587E-5954CA265FA2}"/>
              </a:ext>
            </a:extLst>
          </p:cNvPr>
          <p:cNvGrpSpPr/>
          <p:nvPr/>
        </p:nvGrpSpPr>
        <p:grpSpPr>
          <a:xfrm>
            <a:off x="192523" y="171716"/>
            <a:ext cx="11800732" cy="3175426"/>
            <a:chOff x="192523" y="171716"/>
            <a:chExt cx="11800732" cy="3175426"/>
          </a:xfrm>
        </p:grpSpPr>
        <p:pic>
          <p:nvPicPr>
            <p:cNvPr id="4" name="Picture Placeholder 7">
              <a:extLst>
                <a:ext uri="{FF2B5EF4-FFF2-40B4-BE49-F238E27FC236}">
                  <a16:creationId xmlns:a16="http://schemas.microsoft.com/office/drawing/2014/main" id="{2D6FCFA8-6636-AACF-5289-EF1EEEDA3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2523" y="171716"/>
              <a:ext cx="5804105" cy="3167426"/>
            </a:xfrm>
            <a:prstGeom prst="rect">
              <a:avLst/>
            </a:prstGeom>
          </p:spPr>
        </p:pic>
        <p:pic>
          <p:nvPicPr>
            <p:cNvPr id="5" name="Picture Placeholder 3">
              <a:extLst>
                <a:ext uri="{FF2B5EF4-FFF2-40B4-BE49-F238E27FC236}">
                  <a16:creationId xmlns:a16="http://schemas.microsoft.com/office/drawing/2014/main" id="{B703CF75-0D4A-FCA2-1CD0-BA475FBA9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5372" y="179716"/>
              <a:ext cx="5797883" cy="316742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A25BC30-721A-BFD1-E301-9DB16DAD776F}"/>
              </a:ext>
            </a:extLst>
          </p:cNvPr>
          <p:cNvGrpSpPr/>
          <p:nvPr/>
        </p:nvGrpSpPr>
        <p:grpSpPr>
          <a:xfrm>
            <a:off x="192524" y="3510858"/>
            <a:ext cx="11800731" cy="2797948"/>
            <a:chOff x="192524" y="3510858"/>
            <a:chExt cx="11800731" cy="2797948"/>
          </a:xfrm>
        </p:grpSpPr>
        <p:pic>
          <p:nvPicPr>
            <p:cNvPr id="6" name="Picture Placeholder 9">
              <a:extLst>
                <a:ext uri="{FF2B5EF4-FFF2-40B4-BE49-F238E27FC236}">
                  <a16:creationId xmlns:a16="http://schemas.microsoft.com/office/drawing/2014/main" id="{1B8F4575-E3B4-4568-634F-4047DF8BB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2524" y="3518858"/>
              <a:ext cx="5804105" cy="2789948"/>
            </a:xfrm>
            <a:prstGeom prst="rect">
              <a:avLst/>
            </a:prstGeom>
          </p:spPr>
        </p:pic>
        <p:pic>
          <p:nvPicPr>
            <p:cNvPr id="7" name="Picture Placeholder 16">
              <a:extLst>
                <a:ext uri="{FF2B5EF4-FFF2-40B4-BE49-F238E27FC236}">
                  <a16:creationId xmlns:a16="http://schemas.microsoft.com/office/drawing/2014/main" id="{453AEFBC-6351-BAC1-92D0-E45E69442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5372" y="3510858"/>
              <a:ext cx="5797883" cy="27899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491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95C36-47E4-24D2-6A22-4CA29C467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 5">
            <a:extLst>
              <a:ext uri="{FF2B5EF4-FFF2-40B4-BE49-F238E27FC236}">
                <a16:creationId xmlns:a16="http://schemas.microsoft.com/office/drawing/2014/main" id="{A4603195-AC46-15CB-4D79-28E53518ED1A}"/>
              </a:ext>
            </a:extLst>
          </p:cNvPr>
          <p:cNvSpPr>
            <a:spLocks/>
          </p:cNvSpPr>
          <p:nvPr/>
        </p:nvSpPr>
        <p:spPr bwMode="auto">
          <a:xfrm>
            <a:off x="3642801" y="0"/>
            <a:ext cx="8549199" cy="6179188"/>
          </a:xfrm>
          <a:custGeom>
            <a:avLst/>
            <a:gdLst>
              <a:gd name="T0" fmla="*/ 1660 w 2321"/>
              <a:gd name="T1" fmla="*/ 1660 h 1679"/>
              <a:gd name="T2" fmla="*/ 1728 w 2321"/>
              <a:gd name="T3" fmla="*/ 1660 h 1679"/>
              <a:gd name="T4" fmla="*/ 2321 w 2321"/>
              <a:gd name="T5" fmla="*/ 1067 h 1679"/>
              <a:gd name="T6" fmla="*/ 2321 w 2321"/>
              <a:gd name="T7" fmla="*/ 0 h 1679"/>
              <a:gd name="T8" fmla="*/ 0 w 2321"/>
              <a:gd name="T9" fmla="*/ 0 h 1679"/>
              <a:gd name="T10" fmla="*/ 1660 w 2321"/>
              <a:gd name="T11" fmla="*/ 1660 h 1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21" h="1679">
                <a:moveTo>
                  <a:pt x="1660" y="1660"/>
                </a:moveTo>
                <a:cubicBezTo>
                  <a:pt x="1679" y="1679"/>
                  <a:pt x="1709" y="1679"/>
                  <a:pt x="1728" y="1660"/>
                </a:cubicBezTo>
                <a:cubicBezTo>
                  <a:pt x="2321" y="1067"/>
                  <a:pt x="2321" y="1067"/>
                  <a:pt x="2321" y="1067"/>
                </a:cubicBezTo>
                <a:cubicBezTo>
                  <a:pt x="2321" y="0"/>
                  <a:pt x="2321" y="0"/>
                  <a:pt x="2321" y="0"/>
                </a:cubicBezTo>
                <a:cubicBezTo>
                  <a:pt x="0" y="0"/>
                  <a:pt x="0" y="0"/>
                  <a:pt x="0" y="0"/>
                </a:cubicBezTo>
                <a:lnTo>
                  <a:pt x="1660" y="1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D81442-E99F-3230-0163-40B27E30897B}"/>
              </a:ext>
            </a:extLst>
          </p:cNvPr>
          <p:cNvSpPr txBox="1"/>
          <p:nvPr/>
        </p:nvSpPr>
        <p:spPr>
          <a:xfrm>
            <a:off x="7399520" y="599882"/>
            <a:ext cx="23616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dirty="0">
                <a:solidFill>
                  <a:srgbClr val="0069AA"/>
                </a:solidFill>
                <a:latin typeface="Lato Light" panose="020F0302020204030203" pitchFamily="34" charset="77"/>
              </a:rPr>
              <a:t>Distinctive solid colors with a durable pebble matte finish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0BDA95-35CF-D45A-F1C9-7FD8E634B4B9}"/>
              </a:ext>
            </a:extLst>
          </p:cNvPr>
          <p:cNvSpPr txBox="1"/>
          <p:nvPr/>
        </p:nvSpPr>
        <p:spPr>
          <a:xfrm>
            <a:off x="252099" y="343637"/>
            <a:ext cx="505731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20"/>
              </a:lnSpc>
            </a:pPr>
            <a:r>
              <a:rPr lang="en-US" sz="3600" b="1" spc="-150" dirty="0">
                <a:solidFill>
                  <a:srgbClr val="0069AA"/>
                </a:solidFill>
                <a:latin typeface="Montserrat" pitchFamily="2" charset="77"/>
              </a:rPr>
              <a:t>Pinnacle Performance </a:t>
            </a:r>
          </a:p>
          <a:p>
            <a:pPr>
              <a:lnSpc>
                <a:spcPts val="3320"/>
              </a:lnSpc>
            </a:pPr>
            <a:r>
              <a:rPr lang="en-US" sz="3600" b="1" spc="-15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Colors &amp; Laminates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BF73CA-C76A-9C7B-0CAB-2936721D5B97}"/>
              </a:ext>
            </a:extLst>
          </p:cNvPr>
          <p:cNvSpPr txBox="1"/>
          <p:nvPr/>
        </p:nvSpPr>
        <p:spPr>
          <a:xfrm>
            <a:off x="4415959" y="1707941"/>
            <a:ext cx="28048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dirty="0">
                <a:solidFill>
                  <a:srgbClr val="0069AA"/>
                </a:solidFill>
                <a:latin typeface="Lato Light" panose="020F0302020204030203" pitchFamily="34" charset="77"/>
              </a:rPr>
              <a:t>Rich woodgrain appearance with exterior- grade performance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6127C2-00CA-9AFF-9BE9-233CC7E307A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6547" y="2322029"/>
            <a:ext cx="1627633" cy="16276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2C5456-8D80-05C7-810E-42C49E7943D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7665" y="2322029"/>
            <a:ext cx="1627632" cy="162763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00101BD-C9D3-7EAE-DA9B-A6FD07C1A718}"/>
              </a:ext>
            </a:extLst>
          </p:cNvPr>
          <p:cNvSpPr txBox="1">
            <a:spLocks noChangeAspect="1"/>
          </p:cNvSpPr>
          <p:nvPr/>
        </p:nvSpPr>
        <p:spPr>
          <a:xfrm>
            <a:off x="2129227" y="3936332"/>
            <a:ext cx="1465166" cy="307777"/>
          </a:xfrm>
          <a:prstGeom prst="rect">
            <a:avLst/>
          </a:prstGeom>
          <a:noFill/>
        </p:spPr>
        <p:txBody>
          <a:bodyPr wrap="square" lIns="91440">
            <a:spAutoFit/>
          </a:bodyPr>
          <a:lstStyle/>
          <a:p>
            <a:r>
              <a:rPr lang="id-ID" sz="1400" b="1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77"/>
                <a:ea typeface="Lato" panose="020F0502020204030203" pitchFamily="34" charset="0"/>
                <a:cs typeface="Lato" panose="020F0502020204030203" pitchFamily="34" charset="0"/>
              </a:rPr>
              <a:t>GOLDEN OAK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01D16F-8FE0-810E-3272-BFA6D5569295}"/>
              </a:ext>
            </a:extLst>
          </p:cNvPr>
          <p:cNvSpPr txBox="1">
            <a:spLocks noChangeAspect="1"/>
          </p:cNvSpPr>
          <p:nvPr/>
        </p:nvSpPr>
        <p:spPr>
          <a:xfrm>
            <a:off x="3949721" y="3936332"/>
            <a:ext cx="1465166" cy="307777"/>
          </a:xfrm>
          <a:prstGeom prst="rect">
            <a:avLst/>
          </a:prstGeom>
          <a:noFill/>
        </p:spPr>
        <p:txBody>
          <a:bodyPr wrap="square" lIns="91440">
            <a:spAutoFit/>
          </a:bodyPr>
          <a:lstStyle/>
          <a:p>
            <a:r>
              <a:rPr lang="id-ID" sz="1400" b="1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77"/>
                <a:ea typeface="Lato" panose="020F0502020204030203" pitchFamily="34" charset="0"/>
                <a:cs typeface="Lato" panose="020F0502020204030203" pitchFamily="34" charset="0"/>
              </a:rPr>
              <a:t>WALNUT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798DC7-F71E-338F-5737-95F415760FF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5379" y="2322029"/>
            <a:ext cx="1627632" cy="16276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AA0ED4-0EF4-478F-8DD8-8F59A914502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9227" y="4422654"/>
            <a:ext cx="1627632" cy="1627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C40066-9A19-8530-B61B-74FE6F3FFE92}"/>
              </a:ext>
            </a:extLst>
          </p:cNvPr>
          <p:cNvSpPr txBox="1">
            <a:spLocks noChangeAspect="1"/>
          </p:cNvSpPr>
          <p:nvPr/>
        </p:nvSpPr>
        <p:spPr>
          <a:xfrm>
            <a:off x="5913093" y="3936332"/>
            <a:ext cx="1465166" cy="307777"/>
          </a:xfrm>
          <a:prstGeom prst="rect">
            <a:avLst/>
          </a:prstGeom>
          <a:noFill/>
        </p:spPr>
        <p:txBody>
          <a:bodyPr wrap="square" lIns="91440">
            <a:spAutoFit/>
          </a:bodyPr>
          <a:lstStyle/>
          <a:p>
            <a:r>
              <a:rPr lang="id-ID" sz="1400" b="1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77"/>
                <a:ea typeface="Lato" panose="020F0502020204030203" pitchFamily="34" charset="0"/>
                <a:cs typeface="Lato" panose="020F0502020204030203" pitchFamily="34" charset="0"/>
              </a:rPr>
              <a:t>MAHOGANY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B703D4-5F64-49D6-7D43-EEC2EDC422FB}"/>
              </a:ext>
            </a:extLst>
          </p:cNvPr>
          <p:cNvSpPr txBox="1">
            <a:spLocks noChangeAspect="1"/>
          </p:cNvSpPr>
          <p:nvPr/>
        </p:nvSpPr>
        <p:spPr>
          <a:xfrm>
            <a:off x="2140305" y="6036957"/>
            <a:ext cx="1465166" cy="307777"/>
          </a:xfrm>
          <a:prstGeom prst="rect">
            <a:avLst/>
          </a:prstGeom>
          <a:noFill/>
        </p:spPr>
        <p:txBody>
          <a:bodyPr wrap="square" lIns="91440">
            <a:spAutoFit/>
          </a:bodyPr>
          <a:lstStyle/>
          <a:p>
            <a:r>
              <a:rPr lang="id-ID" sz="1400" b="1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77"/>
                <a:ea typeface="Lato" panose="020F0502020204030203" pitchFamily="34" charset="0"/>
                <a:cs typeface="Lato" panose="020F0502020204030203" pitchFamily="34" charset="0"/>
              </a:rPr>
              <a:t>WHITE ASH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3FB86B5-BC1C-D28A-3F8A-D3850FC9E426}"/>
              </a:ext>
            </a:extLst>
          </p:cNvPr>
          <p:cNvGrpSpPr/>
          <p:nvPr/>
        </p:nvGrpSpPr>
        <p:grpSpPr>
          <a:xfrm>
            <a:off x="10203654" y="599884"/>
            <a:ext cx="1855895" cy="1631268"/>
            <a:chOff x="10203654" y="599884"/>
            <a:chExt cx="1855895" cy="163126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81D5DC7-B7F5-D2ED-74CA-E8F678837085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7" cstate="screen">
              <a:clrChange>
                <a:clrFrom>
                  <a:srgbClr val="5C391B"/>
                </a:clrFrom>
                <a:clrTo>
                  <a:srgbClr val="5C391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bright="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03654" y="599884"/>
              <a:ext cx="1631268" cy="163126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322830-D62E-F690-5C64-8713CDFE1266}"/>
                </a:ext>
              </a:extLst>
            </p:cNvPr>
            <p:cNvSpPr txBox="1"/>
            <p:nvPr/>
          </p:nvSpPr>
          <p:spPr>
            <a:xfrm>
              <a:off x="10228091" y="1917667"/>
              <a:ext cx="183145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1400" b="1" dirty="0">
                  <a:solidFill>
                    <a:schemeClr val="bg1"/>
                  </a:solidFill>
                  <a:latin typeface="Lato" panose="020F0502020204030203" pitchFamily="34" charset="77"/>
                  <a:ea typeface="Lato" panose="020F0502020204030203" pitchFamily="34" charset="0"/>
                  <a:cs typeface="Lato" panose="020F0502020204030203" pitchFamily="34" charset="0"/>
                </a:rPr>
                <a:t>BRONZE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9DEA547-5B32-227E-1CEF-D790412078D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5863" y="4419018"/>
            <a:ext cx="1631268" cy="163126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7B311B3-9098-DA76-EB87-3CAEAE06EE7D}"/>
              </a:ext>
            </a:extLst>
          </p:cNvPr>
          <p:cNvSpPr txBox="1">
            <a:spLocks noChangeAspect="1"/>
          </p:cNvSpPr>
          <p:nvPr/>
        </p:nvSpPr>
        <p:spPr>
          <a:xfrm>
            <a:off x="4005863" y="6080167"/>
            <a:ext cx="16286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400" b="1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77"/>
                <a:ea typeface="Lato" panose="020F0502020204030203" pitchFamily="34" charset="0"/>
                <a:cs typeface="Lato" panose="020F0502020204030203" pitchFamily="34" charset="0"/>
              </a:rPr>
              <a:t>GOLDEN HONEY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2B13F7A-F41E-8CB7-3750-5941AEC130C5}"/>
              </a:ext>
            </a:extLst>
          </p:cNvPr>
          <p:cNvGrpSpPr/>
          <p:nvPr/>
        </p:nvGrpSpPr>
        <p:grpSpPr>
          <a:xfrm>
            <a:off x="10203654" y="2322029"/>
            <a:ext cx="1831458" cy="1631268"/>
            <a:chOff x="10203654" y="2322029"/>
            <a:chExt cx="1831458" cy="163126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9D9A356-14D8-47D6-2B86-6BF691F2A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03654" y="2322029"/>
              <a:ext cx="1631268" cy="163126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F69EEE-F0B4-65D6-A6D1-D8E23303CCB9}"/>
                </a:ext>
              </a:extLst>
            </p:cNvPr>
            <p:cNvSpPr txBox="1"/>
            <p:nvPr/>
          </p:nvSpPr>
          <p:spPr>
            <a:xfrm>
              <a:off x="10203654" y="3645520"/>
              <a:ext cx="183145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1400" b="1" dirty="0">
                  <a:solidFill>
                    <a:schemeClr val="bg1"/>
                  </a:solidFill>
                  <a:latin typeface="Lato" panose="020F0502020204030203" pitchFamily="34" charset="77"/>
                  <a:ea typeface="Lato" panose="020F0502020204030203" pitchFamily="34" charset="0"/>
                  <a:cs typeface="Lato" panose="020F0502020204030203" pitchFamily="34" charset="0"/>
                </a:rPr>
                <a:t>COCOA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81509DE-9730-D879-4597-495519440F24}"/>
              </a:ext>
            </a:extLst>
          </p:cNvPr>
          <p:cNvGrpSpPr/>
          <p:nvPr/>
        </p:nvGrpSpPr>
        <p:grpSpPr>
          <a:xfrm>
            <a:off x="10205472" y="4044174"/>
            <a:ext cx="1836902" cy="1627632"/>
            <a:chOff x="10205472" y="4044174"/>
            <a:chExt cx="1836902" cy="16276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E1A9625-5790-C588-7E76-1E78E2B0630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05472" y="4044174"/>
              <a:ext cx="1627632" cy="162763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9D8DEEB-2B94-9FBD-8976-D7D7A327EFBC}"/>
                </a:ext>
              </a:extLst>
            </p:cNvPr>
            <p:cNvSpPr txBox="1"/>
            <p:nvPr/>
          </p:nvSpPr>
          <p:spPr>
            <a:xfrm>
              <a:off x="10210916" y="5364029"/>
              <a:ext cx="183145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1400" b="1" dirty="0">
                  <a:solidFill>
                    <a:schemeClr val="bg1"/>
                  </a:solidFill>
                  <a:latin typeface="Lato" panose="020F0502020204030203" pitchFamily="34" charset="77"/>
                  <a:ea typeface="Lato" panose="020F0502020204030203" pitchFamily="34" charset="0"/>
                  <a:cs typeface="Lato" panose="020F0502020204030203" pitchFamily="34" charset="0"/>
                </a:rPr>
                <a:t>BLACK ONYX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AD8F5080-4590-8365-1ED9-59F48019106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6134" y="4419018"/>
            <a:ext cx="1631268" cy="163126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48BF93A-2302-C097-B7EE-62DE41271463}"/>
              </a:ext>
            </a:extLst>
          </p:cNvPr>
          <p:cNvSpPr txBox="1">
            <a:spLocks noChangeAspect="1"/>
          </p:cNvSpPr>
          <p:nvPr/>
        </p:nvSpPr>
        <p:spPr>
          <a:xfrm>
            <a:off x="5890947" y="6080167"/>
            <a:ext cx="16312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400" b="1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77"/>
                <a:ea typeface="Lato" panose="020F0502020204030203" pitchFamily="34" charset="0"/>
                <a:cs typeface="Lato" panose="020F0502020204030203" pitchFamily="34" charset="0"/>
              </a:rPr>
              <a:t>WEATHERED </a:t>
            </a:r>
            <a:br>
              <a:rPr lang="id-ID" sz="1400" b="1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77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id-ID" sz="1400" b="1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77"/>
                <a:ea typeface="Lato" panose="020F0502020204030203" pitchFamily="34" charset="0"/>
                <a:cs typeface="Lato" panose="020F0502020204030203" pitchFamily="34" charset="0"/>
              </a:rPr>
              <a:t>CEDAR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161BE8-CA30-4232-0DAB-DB2954DAB40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131" y="2322029"/>
            <a:ext cx="1629998" cy="162763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3355F38-EC1B-F779-4D65-E39FA49DDDD6}"/>
              </a:ext>
            </a:extLst>
          </p:cNvPr>
          <p:cNvSpPr txBox="1">
            <a:spLocks noChangeAspect="1"/>
          </p:cNvSpPr>
          <p:nvPr/>
        </p:nvSpPr>
        <p:spPr>
          <a:xfrm>
            <a:off x="272092" y="3936332"/>
            <a:ext cx="1465166" cy="307777"/>
          </a:xfrm>
          <a:prstGeom prst="rect">
            <a:avLst/>
          </a:prstGeom>
          <a:noFill/>
        </p:spPr>
        <p:txBody>
          <a:bodyPr wrap="square" lIns="91440">
            <a:spAutoFit/>
          </a:bodyPr>
          <a:lstStyle/>
          <a:p>
            <a:r>
              <a:rPr lang="id-ID" sz="1400" b="1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77"/>
                <a:ea typeface="Lato" panose="020F0502020204030203" pitchFamily="34" charset="0"/>
                <a:cs typeface="Lato" panose="020F0502020204030203" pitchFamily="34" charset="0"/>
              </a:rPr>
              <a:t>ROJO OAK</a:t>
            </a:r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6ECF2CAC-CE71-7FFA-50AB-8FFD43163D85}"/>
              </a:ext>
            </a:extLst>
          </p:cNvPr>
          <p:cNvSpPr/>
          <p:nvPr/>
        </p:nvSpPr>
        <p:spPr>
          <a:xfrm rot="5400000">
            <a:off x="9751387" y="708098"/>
            <a:ext cx="320171" cy="276009"/>
          </a:xfrm>
          <a:prstGeom prst="triangle">
            <a:avLst/>
          </a:prstGeom>
          <a:solidFill>
            <a:srgbClr val="0069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>
            <a:extLst>
              <a:ext uri="{FF2B5EF4-FFF2-40B4-BE49-F238E27FC236}">
                <a16:creationId xmlns:a16="http://schemas.microsoft.com/office/drawing/2014/main" id="{6B4D03F7-35F0-4AF9-6B7F-AE2E98E8C437}"/>
              </a:ext>
            </a:extLst>
          </p:cNvPr>
          <p:cNvSpPr/>
          <p:nvPr/>
        </p:nvSpPr>
        <p:spPr>
          <a:xfrm rot="10800000">
            <a:off x="7173085" y="1847193"/>
            <a:ext cx="320171" cy="276009"/>
          </a:xfrm>
          <a:prstGeom prst="triangle">
            <a:avLst/>
          </a:prstGeom>
          <a:solidFill>
            <a:srgbClr val="0069AA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9AA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C906FC1-795D-335E-29FC-A82BBE75634B}"/>
              </a:ext>
            </a:extLst>
          </p:cNvPr>
          <p:cNvSpPr txBox="1"/>
          <p:nvPr/>
        </p:nvSpPr>
        <p:spPr>
          <a:xfrm>
            <a:off x="272091" y="1315549"/>
            <a:ext cx="4203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itchFamily="2" charset="77"/>
              </a:rPr>
              <a:t>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 Light" pitchFamily="2" charset="77"/>
              </a:rPr>
              <a:t>ur laminate wood grain perfectly emulates the natural appearance of real wood, capturing its authentic color and richness for your fence or handrail profiles 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Montserrat Light" pitchFamily="2" charset="77"/>
            </a:endParaRPr>
          </a:p>
        </p:txBody>
      </p:sp>
      <p:pic>
        <p:nvPicPr>
          <p:cNvPr id="52" name="Picture 51" descr="A wooden fence with black top&#10;&#10;Description automatically generated">
            <a:extLst>
              <a:ext uri="{FF2B5EF4-FFF2-40B4-BE49-F238E27FC236}">
                <a16:creationId xmlns:a16="http://schemas.microsoft.com/office/drawing/2014/main" id="{E33FA233-D1EE-9C12-EB38-3E6DABC96C1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4419271"/>
            <a:ext cx="3220565" cy="243872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FF5FD4B-C600-DD13-26B6-20B46BAC387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9454" y="3756923"/>
            <a:ext cx="1165304" cy="1340099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8037246E-AFEC-FEC6-22FC-AB2F50663732}"/>
              </a:ext>
            </a:extLst>
          </p:cNvPr>
          <p:cNvSpPr txBox="1"/>
          <p:nvPr/>
        </p:nvSpPr>
        <p:spPr>
          <a:xfrm>
            <a:off x="7742045" y="2148259"/>
            <a:ext cx="2261419" cy="1850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srgbClr val="0069AA"/>
                </a:solidFill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Crafted to withstand the elements, UV rays, and everyday wear,</a:t>
            </a:r>
            <a:r>
              <a:rPr lang="en-US" sz="1300" dirty="0">
                <a:solidFill>
                  <a:srgbClr val="0069AA"/>
                </a:solidFill>
                <a:effectLst/>
                <a:latin typeface="Montserrat Light" pitchFamily="2" charset="77"/>
              </a:rPr>
              <a:t> </a:t>
            </a:r>
            <a:r>
              <a:rPr lang="en-US" sz="1300" dirty="0">
                <a:solidFill>
                  <a:srgbClr val="0069AA"/>
                </a:solidFill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our premium laminate finish is backed by our 20-year warranty.</a:t>
            </a:r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32FB572B-FBC0-DCF5-85F8-2E84B9500038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1957" y="6316344"/>
            <a:ext cx="1327355" cy="37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39C2BB-BD1B-4A8F-9CD1-1D239DABA3C0}"/>
              </a:ext>
            </a:extLst>
          </p:cNvPr>
          <p:cNvCxnSpPr>
            <a:cxnSpLocks/>
          </p:cNvCxnSpPr>
          <p:nvPr/>
        </p:nvCxnSpPr>
        <p:spPr>
          <a:xfrm>
            <a:off x="4186016" y="4393414"/>
            <a:ext cx="3321996" cy="0"/>
          </a:xfrm>
          <a:prstGeom prst="line">
            <a:avLst/>
          </a:prstGeom>
          <a:ln w="28575" cap="rnd">
            <a:solidFill>
              <a:srgbClr val="0069A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A7AC3CC-2AD3-40CB-94E1-A9DBF6D82F87}"/>
              </a:ext>
            </a:extLst>
          </p:cNvPr>
          <p:cNvSpPr txBox="1"/>
          <p:nvPr/>
        </p:nvSpPr>
        <p:spPr>
          <a:xfrm>
            <a:off x="487888" y="4465916"/>
            <a:ext cx="3020641" cy="1160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solidFill>
                  <a:srgbClr val="0069AA"/>
                </a:solidFill>
                <a:effectLst/>
                <a:latin typeface="Montserrat Light" pitchFamily="2" charset="77"/>
                <a:ea typeface="Lato Semibold" panose="020F0502020204030203" pitchFamily="34" charset="0"/>
                <a:cs typeface="Lato Semibold" panose="020F0502020204030203" pitchFamily="34" charset="0"/>
              </a:rPr>
              <a:t>DualEdge</a:t>
            </a:r>
            <a:r>
              <a:rPr lang="en-US" sz="1200" dirty="0">
                <a:solidFill>
                  <a:srgbClr val="0069AA"/>
                </a:solidFill>
                <a:effectLst/>
                <a:latin typeface="Montserrat Light" pitchFamily="2" charset="77"/>
                <a:ea typeface="Lato Semibold" panose="020F0502020204030203" pitchFamily="34" charset="0"/>
                <a:cs typeface="Lato Semibold" panose="020F0502020204030203" pitchFamily="34" charset="0"/>
              </a:rPr>
              <a:t> Eco Layer profiles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 Light" pitchFamily="2" charset="77"/>
                <a:ea typeface="Lato Semibold" panose="020F0502020204030203" pitchFamily="34" charset="0"/>
                <a:cs typeface="Lato Semibold" panose="020F0502020204030203" pitchFamily="34" charset="0"/>
              </a:rPr>
              <a:t>are VEKA’s first introduction of this reclaimed material into the marketplace.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FA59A8-D079-42D6-83BD-DF3E545D6792}"/>
              </a:ext>
            </a:extLst>
          </p:cNvPr>
          <p:cNvSpPr txBox="1"/>
          <p:nvPr/>
        </p:nvSpPr>
        <p:spPr>
          <a:xfrm>
            <a:off x="4090436" y="4465916"/>
            <a:ext cx="3321995" cy="1437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 Light" pitchFamily="2" charset="77"/>
                <a:ea typeface="Lato Semibold" panose="020F0502020204030203" pitchFamily="34" charset="0"/>
                <a:cs typeface="Lato Semibold" panose="020F0502020204030203" pitchFamily="34" charset="0"/>
              </a:rPr>
              <a:t>By ensuring that the highest quality ingredients are blended into the formulation, VEKA can guarantee that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 Light" pitchFamily="2" charset="77"/>
                <a:ea typeface="Lato Semibold" panose="020F0502020204030203" pitchFamily="34" charset="0"/>
                <a:cs typeface="Lato Semibold" panose="020F0502020204030203" pitchFamily="34" charset="0"/>
              </a:rPr>
              <a:t>DualEdge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 Light" pitchFamily="2" charset="77"/>
                <a:ea typeface="Lato Semibold" panose="020F0502020204030203" pitchFamily="34" charset="0"/>
                <a:cs typeface="Lato Semibold" panose="020F0502020204030203" pitchFamily="34" charset="0"/>
              </a:rPr>
              <a:t> goes beyond industry standards.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3A67AF-D643-4329-BB91-3A900E588606}"/>
              </a:ext>
            </a:extLst>
          </p:cNvPr>
          <p:cNvSpPr txBox="1"/>
          <p:nvPr/>
        </p:nvSpPr>
        <p:spPr>
          <a:xfrm>
            <a:off x="7759715" y="4465916"/>
            <a:ext cx="3186959" cy="886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 Light" pitchFamily="2" charset="77"/>
                <a:ea typeface="Lato Semibold" panose="020F0502020204030203" pitchFamily="34" charset="0"/>
                <a:cs typeface="Lato Semibold" panose="020F0502020204030203" pitchFamily="34" charset="0"/>
              </a:rPr>
              <a:t>As a result of proven performance,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 Light" pitchFamily="2" charset="77"/>
                <a:ea typeface="Lato Semibold" panose="020F0502020204030203" pitchFamily="34" charset="0"/>
                <a:cs typeface="Lato Semibold" panose="020F0502020204030203" pitchFamily="34" charset="0"/>
              </a:rPr>
              <a:t>DualEdge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 Light" pitchFamily="2" charset="77"/>
                <a:ea typeface="Lato Semibold" panose="020F0502020204030203" pitchFamily="34" charset="0"/>
                <a:cs typeface="Lato Semibold" panose="020F0502020204030203" pitchFamily="34" charset="0"/>
              </a:rPr>
              <a:t>® comes with a limited lifetime warranty.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1C4BBC3-8C9B-92B0-9A3F-C92DA21EE6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888" y="1462583"/>
            <a:ext cx="3698128" cy="2862631"/>
          </a:xfrm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58510536-DC20-1A76-A1A4-95A5483E345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72895CCA-9F99-5AD6-B679-CFFE08B06D3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0"/>
          <a:stretch/>
        </p:blipFill>
        <p:spPr>
          <a:xfrm>
            <a:off x="7796403" y="1961632"/>
            <a:ext cx="3338268" cy="2022850"/>
          </a:xfrm>
        </p:spPr>
      </p:pic>
      <p:sp>
        <p:nvSpPr>
          <p:cNvPr id="20" name="TextBox 25">
            <a:extLst>
              <a:ext uri="{FF2B5EF4-FFF2-40B4-BE49-F238E27FC236}">
                <a16:creationId xmlns:a16="http://schemas.microsoft.com/office/drawing/2014/main" id="{3F231D84-A3B7-C5E8-2C79-6AB704F5A2E4}"/>
              </a:ext>
            </a:extLst>
          </p:cNvPr>
          <p:cNvSpPr txBox="1"/>
          <p:nvPr/>
        </p:nvSpPr>
        <p:spPr>
          <a:xfrm>
            <a:off x="4090436" y="309837"/>
            <a:ext cx="7044235" cy="11609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 Light" pitchFamily="2" charset="77"/>
                <a:ea typeface="Calibri" panose="020F0502020204030204" pitchFamily="34" charset="0"/>
              </a:rPr>
              <a:t>Since the launch of our Outdoor Living Products Division, VEKA has focused </a:t>
            </a:r>
            <a:b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 Light" pitchFamily="2" charset="77"/>
                <a:ea typeface="Calibri" panose="020F0502020204030204" pitchFamily="34" charset="0"/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 Light" pitchFamily="2" charset="77"/>
                <a:ea typeface="Calibri" panose="020F0502020204030204" pitchFamily="34" charset="0"/>
              </a:rPr>
              <a:t>on sustainability initiatives by using in-house , high-quality window and door recycled material, mixed color, pre-consumer, reclaimed PVC for agricultural post &amp; rail, extruded packaging containers, and liners</a:t>
            </a:r>
            <a:r>
              <a:rPr lang="en-US" sz="1200" dirty="0">
                <a:solidFill>
                  <a:srgbClr val="000000"/>
                </a:solidFill>
                <a:effectLst/>
                <a:latin typeface="Montserrat Light" pitchFamily="2" charset="77"/>
                <a:ea typeface="Calibri" panose="020F0502020204030204" pitchFamily="34" charset="0"/>
              </a:rPr>
              <a:t>. </a:t>
            </a:r>
            <a:endParaRPr lang="en-GB" sz="1200" dirty="0">
              <a:solidFill>
                <a:schemeClr val="bg1">
                  <a:lumMod val="75000"/>
                </a:schemeClr>
              </a:solidFill>
              <a:latin typeface="Montserrat Light" pitchFamily="2" charset="77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E050DE6-58B8-1F87-583D-D3AEA9316D31}"/>
              </a:ext>
            </a:extLst>
          </p:cNvPr>
          <p:cNvCxnSpPr>
            <a:cxnSpLocks/>
          </p:cNvCxnSpPr>
          <p:nvPr/>
        </p:nvCxnSpPr>
        <p:spPr>
          <a:xfrm>
            <a:off x="594122" y="4393414"/>
            <a:ext cx="3321996" cy="0"/>
          </a:xfrm>
          <a:prstGeom prst="line">
            <a:avLst/>
          </a:prstGeom>
          <a:ln w="28575" cap="rnd">
            <a:solidFill>
              <a:srgbClr val="0069A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EDCF5B9-B01A-B009-9F98-EDD1C74E5FDE}"/>
              </a:ext>
            </a:extLst>
          </p:cNvPr>
          <p:cNvCxnSpPr>
            <a:cxnSpLocks/>
          </p:cNvCxnSpPr>
          <p:nvPr/>
        </p:nvCxnSpPr>
        <p:spPr>
          <a:xfrm>
            <a:off x="7812675" y="4393414"/>
            <a:ext cx="3321996" cy="0"/>
          </a:xfrm>
          <a:prstGeom prst="line">
            <a:avLst/>
          </a:prstGeom>
          <a:ln w="28575" cap="rnd">
            <a:solidFill>
              <a:srgbClr val="0069A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42668FF2-0050-9705-BB46-2633954046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2675" y="5552794"/>
            <a:ext cx="3481283" cy="106028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28AA12-E071-DD62-1F9D-AA10E1B5E5AC}"/>
              </a:ext>
            </a:extLst>
          </p:cNvPr>
          <p:cNvSpPr txBox="1"/>
          <p:nvPr/>
        </p:nvSpPr>
        <p:spPr>
          <a:xfrm>
            <a:off x="577850" y="341447"/>
            <a:ext cx="505731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20"/>
              </a:lnSpc>
            </a:pPr>
            <a:r>
              <a:rPr lang="en-US" sz="3600" b="1" spc="-150" dirty="0">
                <a:solidFill>
                  <a:srgbClr val="0069AA"/>
                </a:solidFill>
                <a:latin typeface="Montserrat" pitchFamily="2" charset="77"/>
              </a:rPr>
              <a:t>Environmental</a:t>
            </a:r>
          </a:p>
          <a:p>
            <a:pPr>
              <a:lnSpc>
                <a:spcPts val="3320"/>
              </a:lnSpc>
            </a:pPr>
            <a:r>
              <a:rPr lang="en-US" sz="3600" b="1" spc="-15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Responsibility</a:t>
            </a: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24888D02-19B0-0EAB-C8EF-143E09FE1F3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850" y="6328602"/>
            <a:ext cx="1327355" cy="37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6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551FA-98CC-1397-8151-79E5F034E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51A03539-FA2A-DC22-3D65-FABECB4C9BF4}"/>
              </a:ext>
            </a:extLst>
          </p:cNvPr>
          <p:cNvGrpSpPr/>
          <p:nvPr/>
        </p:nvGrpSpPr>
        <p:grpSpPr>
          <a:xfrm>
            <a:off x="495982" y="683766"/>
            <a:ext cx="11200036" cy="1869378"/>
            <a:chOff x="505670" y="545079"/>
            <a:chExt cx="11200036" cy="186937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FAC3843-0103-7FB8-83A8-3C9BADE55347}"/>
                </a:ext>
              </a:extLst>
            </p:cNvPr>
            <p:cNvGrpSpPr/>
            <p:nvPr/>
          </p:nvGrpSpPr>
          <p:grpSpPr>
            <a:xfrm>
              <a:off x="729402" y="545079"/>
              <a:ext cx="10752572" cy="1631268"/>
              <a:chOff x="729402" y="545079"/>
              <a:chExt cx="10752572" cy="1631268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7AB2551-7098-CD8F-E796-F7C4FE4B584F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9065" t="25184" r="22346" b="16227"/>
              <a:stretch/>
            </p:blipFill>
            <p:spPr>
              <a:xfrm>
                <a:off x="729402" y="760535"/>
                <a:ext cx="1258563" cy="1258563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672FC6C-3C8C-F7B6-1DAC-330B71AAB978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6928" t="-16461" r="-16928" b="-17395"/>
              <a:stretch/>
            </p:blipFill>
            <p:spPr>
              <a:xfrm>
                <a:off x="6217469" y="776181"/>
                <a:ext cx="1631269" cy="1171324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BC3F12F-0061-628D-3862-CDC184155F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7682" t="18664" r="19646" b="18664"/>
              <a:stretch/>
            </p:blipFill>
            <p:spPr>
              <a:xfrm>
                <a:off x="2449332" y="547339"/>
                <a:ext cx="1631268" cy="1629008"/>
              </a:xfrm>
              <a:prstGeom prst="rect">
                <a:avLst/>
              </a:prstGeom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7F315B49-4636-A04F-E22F-B80ED7040067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22781" t="-22725" r="-23362" b="-23418"/>
              <a:stretch/>
            </p:blipFill>
            <p:spPr>
              <a:xfrm>
                <a:off x="4334730" y="705052"/>
                <a:ext cx="1631268" cy="1313581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D3CE7DD9-2D4A-BC9E-71A8-C6F6C2CB9AB9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091067" y="545079"/>
                <a:ext cx="1631268" cy="163126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DEAE70B-8DDA-4446-5D84-B5C0F9946A89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980309" y="885540"/>
                <a:ext cx="1501665" cy="976919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06335D5-CDEA-DB80-2ED4-2417A2402075}"/>
                </a:ext>
              </a:extLst>
            </p:cNvPr>
            <p:cNvGrpSpPr/>
            <p:nvPr/>
          </p:nvGrpSpPr>
          <p:grpSpPr>
            <a:xfrm>
              <a:off x="505670" y="2045125"/>
              <a:ext cx="11200036" cy="369332"/>
              <a:chOff x="254131" y="1218647"/>
              <a:chExt cx="11200036" cy="369332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51A69CB-FE8C-B406-700E-E282218AE0E4}"/>
                  </a:ext>
                </a:extLst>
              </p:cNvPr>
              <p:cNvSpPr txBox="1"/>
              <p:nvPr/>
            </p:nvSpPr>
            <p:spPr>
              <a:xfrm>
                <a:off x="254131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F090U 5A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3AD0398-184E-225D-BED3-0421FCE416CA}"/>
                  </a:ext>
                </a:extLst>
              </p:cNvPr>
              <p:cNvSpPr txBox="1"/>
              <p:nvPr/>
            </p:nvSpPr>
            <p:spPr>
              <a:xfrm>
                <a:off x="2107534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F0915 1T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E0B0701-9B80-DFAB-A386-67AE92CDD685}"/>
                  </a:ext>
                </a:extLst>
              </p:cNvPr>
              <p:cNvSpPr txBox="1"/>
              <p:nvPr/>
            </p:nvSpPr>
            <p:spPr>
              <a:xfrm>
                <a:off x="4032614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F0915 5T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CD9080-1449-2A69-1432-CAF195CFD269}"/>
                  </a:ext>
                </a:extLst>
              </p:cNvPr>
              <p:cNvSpPr txBox="1"/>
              <p:nvPr/>
            </p:nvSpPr>
            <p:spPr>
              <a:xfrm>
                <a:off x="5915354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F0930 1T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9AD0769-6651-92A6-1863-38D74AE701EE}"/>
                  </a:ext>
                </a:extLst>
              </p:cNvPr>
              <p:cNvSpPr txBox="1"/>
              <p:nvPr/>
            </p:nvSpPr>
            <p:spPr>
              <a:xfrm>
                <a:off x="7795435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F0930 5T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25134A5-350E-1FCA-93EF-21853ED6D4A7}"/>
                  </a:ext>
                </a:extLst>
              </p:cNvPr>
              <p:cNvSpPr txBox="1"/>
              <p:nvPr/>
            </p:nvSpPr>
            <p:spPr>
              <a:xfrm>
                <a:off x="9622709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F0960 2T</a:t>
                </a:r>
              </a:p>
            </p:txBody>
          </p:sp>
        </p:grp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5686DF7-0E4A-26C2-529F-B09ABE12E5BA}"/>
              </a:ext>
            </a:extLst>
          </p:cNvPr>
          <p:cNvGrpSpPr/>
          <p:nvPr/>
        </p:nvGrpSpPr>
        <p:grpSpPr>
          <a:xfrm>
            <a:off x="495982" y="4922169"/>
            <a:ext cx="11200036" cy="1867118"/>
            <a:chOff x="505670" y="547339"/>
            <a:chExt cx="11200036" cy="1867118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6F57A754-C313-46FF-7A66-B8BC52DBA362}"/>
                </a:ext>
              </a:extLst>
            </p:cNvPr>
            <p:cNvGrpSpPr/>
            <p:nvPr/>
          </p:nvGrpSpPr>
          <p:grpSpPr>
            <a:xfrm>
              <a:off x="530092" y="547339"/>
              <a:ext cx="10951882" cy="1629008"/>
              <a:chOff x="530092" y="547339"/>
              <a:chExt cx="10951882" cy="1629008"/>
            </a:xfrm>
          </p:grpSpPr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9BF55BF5-0481-F61C-439A-5A28B2C218D4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4769" t="-501" r="-1763" b="-38436"/>
              <a:stretch/>
            </p:blipFill>
            <p:spPr>
              <a:xfrm>
                <a:off x="530092" y="665216"/>
                <a:ext cx="1763144" cy="1393255"/>
              </a:xfrm>
              <a:prstGeom prst="rect">
                <a:avLst/>
              </a:prstGeom>
            </p:spPr>
          </p:pic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C96455C7-1228-723B-B417-ACD1D68AFB65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238" t="22594" r="6249" b="17140"/>
              <a:stretch/>
            </p:blipFill>
            <p:spPr>
              <a:xfrm>
                <a:off x="6217469" y="776181"/>
                <a:ext cx="1631269" cy="1171324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7741429D-B04C-148B-E3BC-D6D3EFA2DF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378" t="16670" r="7932" b="10627"/>
              <a:stretch/>
            </p:blipFill>
            <p:spPr>
              <a:xfrm>
                <a:off x="2449332" y="547339"/>
                <a:ext cx="1763144" cy="1629008"/>
              </a:xfrm>
              <a:prstGeom prst="rect">
                <a:avLst/>
              </a:prstGeom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3A1984A8-7385-5659-89C5-1F3D0D0674B7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1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2562" t="22426" r="10424" b="17585"/>
              <a:stretch/>
            </p:blipFill>
            <p:spPr>
              <a:xfrm>
                <a:off x="4305192" y="705053"/>
                <a:ext cx="1688716" cy="1313581"/>
              </a:xfrm>
              <a:prstGeom prst="rect">
                <a:avLst/>
              </a:prstGeom>
            </p:spPr>
          </p:pic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D8A9337F-E9F3-9C57-4DF3-5105499AA4D0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1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29456" t="-22691" r="-29456" b="-36221"/>
              <a:stretch/>
            </p:blipFill>
            <p:spPr>
              <a:xfrm>
                <a:off x="8220670" y="737304"/>
                <a:ext cx="1501665" cy="1231929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AAE92678-6602-9F02-CDA3-27BA5DBBAF15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980309" y="924467"/>
                <a:ext cx="1501665" cy="899065"/>
              </a:xfrm>
              <a:prstGeom prst="rect">
                <a:avLst/>
              </a:prstGeom>
            </p:spPr>
          </p:pic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3B55EE5-FAD2-C747-D63F-62EE1BDC33EE}"/>
                </a:ext>
              </a:extLst>
            </p:cNvPr>
            <p:cNvGrpSpPr/>
            <p:nvPr/>
          </p:nvGrpSpPr>
          <p:grpSpPr>
            <a:xfrm>
              <a:off x="505670" y="2045125"/>
              <a:ext cx="11200036" cy="369332"/>
              <a:chOff x="254131" y="1218647"/>
              <a:chExt cx="11200036" cy="369332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00B5E19E-1248-007B-124A-11781035DF4A}"/>
                  </a:ext>
                </a:extLst>
              </p:cNvPr>
              <p:cNvSpPr txBox="1"/>
              <p:nvPr/>
            </p:nvSpPr>
            <p:spPr>
              <a:xfrm>
                <a:off x="254131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F09112 5T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5B64EC23-2E77-90C9-D7E8-DBC3E39D2C3C}"/>
                  </a:ext>
                </a:extLst>
              </p:cNvPr>
              <p:cNvSpPr txBox="1"/>
              <p:nvPr/>
            </p:nvSpPr>
            <p:spPr>
              <a:xfrm>
                <a:off x="2107534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F09112 6T</a:t>
                </a: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995B7D9A-DD54-2D82-3ABE-CCB19BEA1BF1}"/>
                  </a:ext>
                </a:extLst>
              </p:cNvPr>
              <p:cNvSpPr txBox="1"/>
              <p:nvPr/>
            </p:nvSpPr>
            <p:spPr>
              <a:xfrm>
                <a:off x="4032614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F09112 9T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A46AAFE-AE3E-DFEA-0409-CD95634DD118}"/>
                  </a:ext>
                </a:extLst>
              </p:cNvPr>
              <p:cNvSpPr txBox="1"/>
              <p:nvPr/>
            </p:nvSpPr>
            <p:spPr>
              <a:xfrm>
                <a:off x="5915354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F09113 </a:t>
                </a:r>
                <a:r>
                  <a:rPr lang="id-ID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3</a:t>
                </a:r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T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A59DD640-CA0F-8DF2-FEA5-8F6496A439B8}"/>
                  </a:ext>
                </a:extLst>
              </p:cNvPr>
              <p:cNvSpPr txBox="1"/>
              <p:nvPr/>
            </p:nvSpPr>
            <p:spPr>
              <a:xfrm>
                <a:off x="7795435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F1010 </a:t>
                </a:r>
                <a:r>
                  <a:rPr lang="id-ID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1</a:t>
                </a:r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T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9043E3B5-331A-F56C-EC5E-9AAE27825874}"/>
                  </a:ext>
                </a:extLst>
              </p:cNvPr>
              <p:cNvSpPr txBox="1"/>
              <p:nvPr/>
            </p:nvSpPr>
            <p:spPr>
              <a:xfrm>
                <a:off x="9622709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F1039 1A</a:t>
                </a:r>
              </a:p>
            </p:txBody>
          </p:sp>
        </p:grp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FD02C0B-D0FE-E7ED-8D10-A80264CC5382}"/>
              </a:ext>
            </a:extLst>
          </p:cNvPr>
          <p:cNvGrpSpPr/>
          <p:nvPr/>
        </p:nvGrpSpPr>
        <p:grpSpPr>
          <a:xfrm>
            <a:off x="495982" y="2918394"/>
            <a:ext cx="11200036" cy="1869379"/>
            <a:chOff x="495982" y="2490807"/>
            <a:chExt cx="11200036" cy="1869378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855328A2-C496-D685-7E8A-689BA538CFEE}"/>
                </a:ext>
              </a:extLst>
            </p:cNvPr>
            <p:cNvGrpSpPr/>
            <p:nvPr/>
          </p:nvGrpSpPr>
          <p:grpSpPr>
            <a:xfrm>
              <a:off x="495982" y="2490807"/>
              <a:ext cx="11200036" cy="1869378"/>
              <a:chOff x="505670" y="545079"/>
              <a:chExt cx="11200036" cy="1869378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0B5878B3-8266-3865-DF19-4DA9B871D665}"/>
                  </a:ext>
                </a:extLst>
              </p:cNvPr>
              <p:cNvGrpSpPr/>
              <p:nvPr/>
            </p:nvGrpSpPr>
            <p:grpSpPr>
              <a:xfrm>
                <a:off x="566593" y="545079"/>
                <a:ext cx="10915381" cy="1631268"/>
                <a:chOff x="566593" y="545079"/>
                <a:chExt cx="10915381" cy="1631268"/>
              </a:xfrm>
            </p:grpSpPr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29EF1B34-513A-C601-A918-477C89B0A812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 rotWithShape="1">
                <a:blip r:embed="rId1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-5693" t="-24770" r="-2495" b="-27769"/>
                <a:stretch/>
              </p:blipFill>
              <p:spPr>
                <a:xfrm>
                  <a:off x="566593" y="549582"/>
                  <a:ext cx="1631268" cy="1495543"/>
                </a:xfrm>
                <a:prstGeom prst="rect">
                  <a:avLst/>
                </a:prstGeom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3A19559D-A8F4-15CC-33A9-1E70401CAA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69" b="69"/>
                <a:stretch/>
              </p:blipFill>
              <p:spPr>
                <a:xfrm>
                  <a:off x="2449332" y="547339"/>
                  <a:ext cx="1631268" cy="1629008"/>
                </a:xfrm>
                <a:prstGeom prst="rect">
                  <a:avLst/>
                </a:prstGeom>
              </p:spPr>
            </p:pic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648105A0-1057-5E87-AE16-207328033265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17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334730" y="705052"/>
                  <a:ext cx="1631268" cy="1313581"/>
                </a:xfrm>
                <a:prstGeom prst="rect">
                  <a:avLst/>
                </a:prstGeom>
              </p:spPr>
            </p:pic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8852642F-6887-CD63-29C7-18F378F16E2F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18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091067" y="545079"/>
                  <a:ext cx="1631268" cy="1631268"/>
                </a:xfrm>
                <a:prstGeom prst="rect">
                  <a:avLst/>
                </a:prstGeom>
              </p:spPr>
            </p:pic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6D1F3542-C17C-9246-B535-F469BBF03A3C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980309" y="885540"/>
                  <a:ext cx="1501665" cy="976919"/>
                </a:xfrm>
                <a:prstGeom prst="rect">
                  <a:avLst/>
                </a:prstGeom>
              </p:spPr>
            </p:pic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62718726-B48B-7AA8-6CFF-157FF2EEA550}"/>
                  </a:ext>
                </a:extLst>
              </p:cNvPr>
              <p:cNvGrpSpPr/>
              <p:nvPr/>
            </p:nvGrpSpPr>
            <p:grpSpPr>
              <a:xfrm>
                <a:off x="505670" y="2045125"/>
                <a:ext cx="11200036" cy="369332"/>
                <a:chOff x="254131" y="1218647"/>
                <a:chExt cx="11200036" cy="369332"/>
              </a:xfrm>
            </p:grpSpPr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9E13DA02-AA5E-51E2-B872-4E77AEB541BB}"/>
                    </a:ext>
                  </a:extLst>
                </p:cNvPr>
                <p:cNvSpPr txBox="1"/>
                <p:nvPr/>
              </p:nvSpPr>
              <p:spPr>
                <a:xfrm>
                  <a:off x="254131" y="1218647"/>
                  <a:ext cx="183145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d-ID" sz="1800" dirty="0">
                      <a:solidFill>
                        <a:schemeClr val="bg1">
                          <a:lumMod val="50000"/>
                        </a:schemeClr>
                      </a:solidFill>
                      <a:latin typeface="Lato" panose="020F0502020204030203" pitchFamily="34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F0960 3T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56798824-A4D7-76EE-8273-F610A16E9938}"/>
                    </a:ext>
                  </a:extLst>
                </p:cNvPr>
                <p:cNvSpPr txBox="1"/>
                <p:nvPr/>
              </p:nvSpPr>
              <p:spPr>
                <a:xfrm>
                  <a:off x="2107534" y="1218647"/>
                  <a:ext cx="183145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d-ID" sz="1800" dirty="0">
                      <a:solidFill>
                        <a:schemeClr val="bg1">
                          <a:lumMod val="50000"/>
                        </a:schemeClr>
                      </a:solidFill>
                      <a:latin typeface="Lato" panose="020F0502020204030203" pitchFamily="34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F0960 5T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966AE3EC-61DD-3BE9-CEB5-78A60C727900}"/>
                    </a:ext>
                  </a:extLst>
                </p:cNvPr>
                <p:cNvSpPr txBox="1"/>
                <p:nvPr/>
              </p:nvSpPr>
              <p:spPr>
                <a:xfrm>
                  <a:off x="4032614" y="1218647"/>
                  <a:ext cx="183145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d-ID" sz="1800" dirty="0">
                      <a:solidFill>
                        <a:schemeClr val="bg1">
                          <a:lumMod val="50000"/>
                        </a:schemeClr>
                      </a:solidFill>
                      <a:latin typeface="Lato" panose="020F0502020204030203" pitchFamily="34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F0960 6T</a:t>
                  </a: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8A3075C6-F933-9DFC-C452-54B437AFF5FE}"/>
                    </a:ext>
                  </a:extLst>
                </p:cNvPr>
                <p:cNvSpPr txBox="1"/>
                <p:nvPr/>
              </p:nvSpPr>
              <p:spPr>
                <a:xfrm>
                  <a:off x="5915354" y="1218647"/>
                  <a:ext cx="183145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d-ID" sz="1800" dirty="0">
                      <a:solidFill>
                        <a:schemeClr val="bg1">
                          <a:lumMod val="50000"/>
                        </a:schemeClr>
                      </a:solidFill>
                      <a:latin typeface="Lato" panose="020F0502020204030203" pitchFamily="34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F0960 9T</a:t>
                  </a: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8ED6D6D4-5459-2C68-C45B-102A0E54CB2F}"/>
                    </a:ext>
                  </a:extLst>
                </p:cNvPr>
                <p:cNvSpPr txBox="1"/>
                <p:nvPr/>
              </p:nvSpPr>
              <p:spPr>
                <a:xfrm>
                  <a:off x="7795435" y="1218647"/>
                  <a:ext cx="183145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d-ID" sz="1800" dirty="0">
                      <a:solidFill>
                        <a:schemeClr val="bg1">
                          <a:lumMod val="50000"/>
                        </a:schemeClr>
                      </a:solidFill>
                      <a:latin typeface="Lato" panose="020F0502020204030203" pitchFamily="34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F0970 </a:t>
                  </a:r>
                  <a:r>
                    <a:rPr lang="id-ID" dirty="0">
                      <a:solidFill>
                        <a:schemeClr val="bg1">
                          <a:lumMod val="50000"/>
                        </a:schemeClr>
                      </a:solidFill>
                      <a:latin typeface="Lato" panose="020F0502020204030203" pitchFamily="34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3</a:t>
                  </a:r>
                  <a:r>
                    <a:rPr lang="id-ID" sz="1800" dirty="0">
                      <a:solidFill>
                        <a:schemeClr val="bg1">
                          <a:lumMod val="50000"/>
                        </a:schemeClr>
                      </a:solidFill>
                      <a:latin typeface="Lato" panose="020F0502020204030203" pitchFamily="34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T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911383E0-0605-E160-3492-69B67D2E5997}"/>
                    </a:ext>
                  </a:extLst>
                </p:cNvPr>
                <p:cNvSpPr txBox="1"/>
                <p:nvPr/>
              </p:nvSpPr>
              <p:spPr>
                <a:xfrm>
                  <a:off x="9622709" y="1218647"/>
                  <a:ext cx="183145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d-ID" sz="1800" dirty="0">
                      <a:solidFill>
                        <a:schemeClr val="bg1">
                          <a:lumMod val="50000"/>
                        </a:schemeClr>
                      </a:solidFill>
                      <a:latin typeface="Lato" panose="020F0502020204030203" pitchFamily="34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F09112 3T</a:t>
                  </a:r>
                </a:p>
              </p:txBody>
            </p:sp>
          </p:grpSp>
        </p:grpSp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2C6AB911-65C7-07BF-F4C4-F782E9812DE7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1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3928"/>
            <a:stretch/>
          </p:blipFill>
          <p:spPr>
            <a:xfrm>
              <a:off x="6192137" y="2493073"/>
              <a:ext cx="1631268" cy="1400160"/>
            </a:xfrm>
            <a:prstGeom prst="rect">
              <a:avLst/>
            </a:prstGeom>
          </p:spPr>
        </p:pic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DB70FF19-D539-1756-0D32-BC3EB2E3D299}"/>
              </a:ext>
            </a:extLst>
          </p:cNvPr>
          <p:cNvSpPr txBox="1"/>
          <p:nvPr/>
        </p:nvSpPr>
        <p:spPr>
          <a:xfrm>
            <a:off x="495982" y="116236"/>
            <a:ext cx="5555702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20"/>
              </a:lnSpc>
            </a:pPr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Our Library of </a:t>
            </a:r>
            <a:r>
              <a:rPr lang="en-US" sz="3600" b="1" dirty="0">
                <a:solidFill>
                  <a:srgbClr val="0069AA"/>
                </a:solidFill>
                <a:latin typeface="Montserrat" pitchFamily="2" charset="77"/>
              </a:rPr>
              <a:t>Profiles</a:t>
            </a:r>
          </a:p>
        </p:txBody>
      </p:sp>
    </p:spTree>
    <p:extLst>
      <p:ext uri="{BB962C8B-B14F-4D97-AF65-F5344CB8AC3E}">
        <p14:creationId xmlns:p14="http://schemas.microsoft.com/office/powerpoint/2010/main" val="38559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551FA-98CC-1397-8151-79E5F034E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51A03539-FA2A-DC22-3D65-FABECB4C9BF4}"/>
              </a:ext>
            </a:extLst>
          </p:cNvPr>
          <p:cNvGrpSpPr/>
          <p:nvPr/>
        </p:nvGrpSpPr>
        <p:grpSpPr>
          <a:xfrm>
            <a:off x="495982" y="685800"/>
            <a:ext cx="11200036" cy="1867118"/>
            <a:chOff x="505670" y="547339"/>
            <a:chExt cx="11200036" cy="186711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FAC3843-0103-7FB8-83A8-3C9BADE55347}"/>
                </a:ext>
              </a:extLst>
            </p:cNvPr>
            <p:cNvGrpSpPr/>
            <p:nvPr/>
          </p:nvGrpSpPr>
          <p:grpSpPr>
            <a:xfrm>
              <a:off x="566593" y="547339"/>
              <a:ext cx="10772947" cy="1629008"/>
              <a:chOff x="566593" y="547339"/>
              <a:chExt cx="10772947" cy="1629008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7AB2551-7098-CD8F-E796-F7C4FE4B584F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52275" t="-37721" r="-44362" b="-42245"/>
              <a:stretch/>
            </p:blipFill>
            <p:spPr>
              <a:xfrm>
                <a:off x="566593" y="732562"/>
                <a:ext cx="1624765" cy="1258563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672FC6C-3C8C-F7B6-1DAC-330B71AAB978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17469" y="776181"/>
                <a:ext cx="1631269" cy="1171324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BC3F12F-0061-628D-3862-CDC184155F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49332" y="547339"/>
                <a:ext cx="1631268" cy="1629008"/>
              </a:xfrm>
              <a:prstGeom prst="rect">
                <a:avLst/>
              </a:prstGeom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7F315B49-4636-A04F-E22F-B80ED7040067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70" r="1170"/>
              <a:stretch/>
            </p:blipFill>
            <p:spPr>
              <a:xfrm>
                <a:off x="4334730" y="705053"/>
                <a:ext cx="1631268" cy="1313581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D3CE7DD9-2D4A-BC9E-71A8-C6F6C2CB9AB9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56123" y="968403"/>
                <a:ext cx="972324" cy="78688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DEAE70B-8DDA-4446-5D84-B5C0F9946A89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367216" y="952444"/>
                <a:ext cx="972324" cy="818799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06335D5-CDEA-DB80-2ED4-2417A2402075}"/>
                </a:ext>
              </a:extLst>
            </p:cNvPr>
            <p:cNvGrpSpPr/>
            <p:nvPr/>
          </p:nvGrpSpPr>
          <p:grpSpPr>
            <a:xfrm>
              <a:off x="505670" y="2045125"/>
              <a:ext cx="11200036" cy="369332"/>
              <a:chOff x="254131" y="1218647"/>
              <a:chExt cx="11200036" cy="369332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51A69CB-FE8C-B406-700E-E282218AE0E4}"/>
                  </a:ext>
                </a:extLst>
              </p:cNvPr>
              <p:cNvSpPr txBox="1"/>
              <p:nvPr/>
            </p:nvSpPr>
            <p:spPr>
              <a:xfrm>
                <a:off x="254131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F1313 1T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3AD0398-184E-225D-BED3-0421FCE416CA}"/>
                  </a:ext>
                </a:extLst>
              </p:cNvPr>
              <p:cNvSpPr txBox="1"/>
              <p:nvPr/>
            </p:nvSpPr>
            <p:spPr>
              <a:xfrm>
                <a:off x="2107534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F1414 1T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E0B0701-9B80-DFAB-A386-67AE92CDD685}"/>
                  </a:ext>
                </a:extLst>
              </p:cNvPr>
              <p:cNvSpPr txBox="1"/>
              <p:nvPr/>
            </p:nvSpPr>
            <p:spPr>
              <a:xfrm>
                <a:off x="4032614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F1438 1A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CD9080-1449-2A69-1432-CAF195CFD269}"/>
                  </a:ext>
                </a:extLst>
              </p:cNvPr>
              <p:cNvSpPr txBox="1"/>
              <p:nvPr/>
            </p:nvSpPr>
            <p:spPr>
              <a:xfrm>
                <a:off x="5915354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F1458 1A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9AD0769-6651-92A6-1863-38D74AE701EE}"/>
                  </a:ext>
                </a:extLst>
              </p:cNvPr>
              <p:cNvSpPr txBox="1"/>
              <p:nvPr/>
            </p:nvSpPr>
            <p:spPr>
              <a:xfrm>
                <a:off x="7795435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F1515 4T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25134A5-350E-1FCA-93EF-21853ED6D4A7}"/>
                  </a:ext>
                </a:extLst>
              </p:cNvPr>
              <p:cNvSpPr txBox="1"/>
              <p:nvPr/>
            </p:nvSpPr>
            <p:spPr>
              <a:xfrm>
                <a:off x="9622709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F1515 5T</a:t>
                </a:r>
              </a:p>
            </p:txBody>
          </p:sp>
        </p:grp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5686DF7-0E4A-26C2-529F-B09ABE12E5BA}"/>
              </a:ext>
            </a:extLst>
          </p:cNvPr>
          <p:cNvGrpSpPr/>
          <p:nvPr/>
        </p:nvGrpSpPr>
        <p:grpSpPr>
          <a:xfrm>
            <a:off x="495982" y="4919472"/>
            <a:ext cx="11200036" cy="1867118"/>
            <a:chOff x="505670" y="547339"/>
            <a:chExt cx="11200036" cy="1867118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6F57A754-C313-46FF-7A66-B8BC52DBA362}"/>
                </a:ext>
              </a:extLst>
            </p:cNvPr>
            <p:cNvGrpSpPr/>
            <p:nvPr/>
          </p:nvGrpSpPr>
          <p:grpSpPr>
            <a:xfrm>
              <a:off x="676353" y="547339"/>
              <a:ext cx="10663187" cy="1629008"/>
              <a:chOff x="676353" y="547339"/>
              <a:chExt cx="10663187" cy="1629008"/>
            </a:xfrm>
          </p:grpSpPr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9BF55BF5-0481-F61C-439A-5A28B2C218D4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4182" t="-3288" r="-8355" b="-11728"/>
              <a:stretch/>
            </p:blipFill>
            <p:spPr>
              <a:xfrm>
                <a:off x="676353" y="806624"/>
                <a:ext cx="1405243" cy="1110438"/>
              </a:xfrm>
              <a:prstGeom prst="rect">
                <a:avLst/>
              </a:prstGeom>
            </p:spPr>
          </p:pic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C96455C7-1228-723B-B417-ACD1D68AFB65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8141" t="-559" r="-28900" b="-19623"/>
              <a:stretch/>
            </p:blipFill>
            <p:spPr>
              <a:xfrm>
                <a:off x="6532347" y="993009"/>
                <a:ext cx="1153927" cy="828571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7741429D-B04C-148B-E3BC-D6D3EFA2DF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3740" b="3740"/>
              <a:stretch/>
            </p:blipFill>
            <p:spPr>
              <a:xfrm>
                <a:off x="2449332" y="547339"/>
                <a:ext cx="1763144" cy="1629008"/>
              </a:xfrm>
              <a:prstGeom prst="rect">
                <a:avLst/>
              </a:prstGeom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3A1984A8-7385-5659-89C5-1F3D0D0674B7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1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5173" t="-20843" r="-15048" b="-18270"/>
              <a:stretch/>
            </p:blipFill>
            <p:spPr>
              <a:xfrm>
                <a:off x="4305192" y="705053"/>
                <a:ext cx="1688716" cy="1313581"/>
              </a:xfrm>
              <a:prstGeom prst="rect">
                <a:avLst/>
              </a:prstGeom>
            </p:spPr>
          </p:pic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D8A9337F-E9F3-9C57-4DF3-5105499AA4D0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1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35075" t="-12659" r="-24262" b="-19553"/>
              <a:stretch/>
            </p:blipFill>
            <p:spPr>
              <a:xfrm>
                <a:off x="8046974" y="808448"/>
                <a:ext cx="1715069" cy="1231929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AAE92678-6602-9F02-CDA3-27BA5DBBAF15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122743" y="924467"/>
                <a:ext cx="1216797" cy="899065"/>
              </a:xfrm>
              <a:prstGeom prst="rect">
                <a:avLst/>
              </a:prstGeom>
            </p:spPr>
          </p:pic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3B55EE5-FAD2-C747-D63F-62EE1BDC33EE}"/>
                </a:ext>
              </a:extLst>
            </p:cNvPr>
            <p:cNvGrpSpPr/>
            <p:nvPr/>
          </p:nvGrpSpPr>
          <p:grpSpPr>
            <a:xfrm>
              <a:off x="505670" y="2045125"/>
              <a:ext cx="11200036" cy="369332"/>
              <a:chOff x="254131" y="1218647"/>
              <a:chExt cx="11200036" cy="369332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00B5E19E-1248-007B-124A-11781035DF4A}"/>
                  </a:ext>
                </a:extLst>
              </p:cNvPr>
              <p:cNvSpPr txBox="1"/>
              <p:nvPr/>
            </p:nvSpPr>
            <p:spPr>
              <a:xfrm>
                <a:off x="254131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F1835D 4R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5B64EC23-2E77-90C9-D7E8-DBC3E39D2C3C}"/>
                  </a:ext>
                </a:extLst>
              </p:cNvPr>
              <p:cNvSpPr txBox="1"/>
              <p:nvPr/>
            </p:nvSpPr>
            <p:spPr>
              <a:xfrm>
                <a:off x="2107534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F1855D 4R</a:t>
                </a: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995B7D9A-DD54-2D82-3ABE-CCB19BEA1BF1}"/>
                  </a:ext>
                </a:extLst>
              </p:cNvPr>
              <p:cNvSpPr txBox="1"/>
              <p:nvPr/>
            </p:nvSpPr>
            <p:spPr>
              <a:xfrm>
                <a:off x="4032614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F1855F 4R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A46AAFE-AE3E-DFEA-0409-CD95634DD118}"/>
                  </a:ext>
                </a:extLst>
              </p:cNvPr>
              <p:cNvSpPr txBox="1"/>
              <p:nvPr/>
            </p:nvSpPr>
            <p:spPr>
              <a:xfrm>
                <a:off x="5915354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F2035 1R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A59DD640-CA0F-8DF2-FEA5-8F6496A439B8}"/>
                  </a:ext>
                </a:extLst>
              </p:cNvPr>
              <p:cNvSpPr txBox="1"/>
              <p:nvPr/>
            </p:nvSpPr>
            <p:spPr>
              <a:xfrm>
                <a:off x="7795435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F2035 5R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9043E3B5-331A-F56C-EC5E-9AAE27825874}"/>
                  </a:ext>
                </a:extLst>
              </p:cNvPr>
              <p:cNvSpPr txBox="1"/>
              <p:nvPr/>
            </p:nvSpPr>
            <p:spPr>
              <a:xfrm>
                <a:off x="9622709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F2060 </a:t>
                </a:r>
                <a:r>
                  <a:rPr lang="id-ID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1</a:t>
                </a:r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R</a:t>
                </a: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02090A4-7788-8D8E-91E7-CEF8ACBB7C8F}"/>
              </a:ext>
            </a:extLst>
          </p:cNvPr>
          <p:cNvGrpSpPr/>
          <p:nvPr/>
        </p:nvGrpSpPr>
        <p:grpSpPr>
          <a:xfrm>
            <a:off x="495982" y="2916936"/>
            <a:ext cx="11200036" cy="1867118"/>
            <a:chOff x="495982" y="2493067"/>
            <a:chExt cx="11200036" cy="1867118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855328A2-C496-D685-7E8A-689BA538CFEE}"/>
                </a:ext>
              </a:extLst>
            </p:cNvPr>
            <p:cNvGrpSpPr/>
            <p:nvPr/>
          </p:nvGrpSpPr>
          <p:grpSpPr>
            <a:xfrm>
              <a:off x="495982" y="2493067"/>
              <a:ext cx="11200036" cy="1867118"/>
              <a:chOff x="505670" y="547339"/>
              <a:chExt cx="11200036" cy="1867118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0B5878B3-8266-3865-DF19-4DA9B871D665}"/>
                  </a:ext>
                </a:extLst>
              </p:cNvPr>
              <p:cNvGrpSpPr/>
              <p:nvPr/>
            </p:nvGrpSpPr>
            <p:grpSpPr>
              <a:xfrm>
                <a:off x="566593" y="547339"/>
                <a:ext cx="10829441" cy="1629008"/>
                <a:chOff x="566593" y="547339"/>
                <a:chExt cx="10829441" cy="1629008"/>
              </a:xfrm>
            </p:grpSpPr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29EF1B34-513A-C601-A918-477C89B0A812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1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66593" y="549582"/>
                  <a:ext cx="1631268" cy="1495543"/>
                </a:xfrm>
                <a:prstGeom prst="rect">
                  <a:avLst/>
                </a:prstGeom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3A19559D-A8F4-15CC-33A9-1E70401CAA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-4344" t="-23781" r="-4169" b="-23984"/>
                <a:stretch/>
              </p:blipFill>
              <p:spPr>
                <a:xfrm>
                  <a:off x="2449332" y="547339"/>
                  <a:ext cx="1631268" cy="1629008"/>
                </a:xfrm>
                <a:prstGeom prst="rect">
                  <a:avLst/>
                </a:prstGeom>
              </p:spPr>
            </p:pic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648105A0-1057-5E87-AE16-207328033265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 rotWithShape="1">
                <a:blip r:embed="rId17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121" t="21326" r="11471" b="18675"/>
                <a:stretch/>
              </p:blipFill>
              <p:spPr>
                <a:xfrm>
                  <a:off x="4334730" y="705052"/>
                  <a:ext cx="1631268" cy="1313581"/>
                </a:xfrm>
                <a:prstGeom prst="rect">
                  <a:avLst/>
                </a:prstGeom>
              </p:spPr>
            </p:pic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8852642F-6887-CD63-29C7-18F378F16E2F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 rotWithShape="1">
                <a:blip r:embed="rId18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-22842" t="-28605" r="-22842" b="-17076"/>
                <a:stretch/>
              </p:blipFill>
              <p:spPr>
                <a:xfrm>
                  <a:off x="8091067" y="649114"/>
                  <a:ext cx="1631268" cy="1423198"/>
                </a:xfrm>
                <a:prstGeom prst="rect">
                  <a:avLst/>
                </a:prstGeom>
              </p:spPr>
            </p:pic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6D1F3542-C17C-9246-B535-F469BBF03A3C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6248" y="885540"/>
                  <a:ext cx="1329786" cy="976919"/>
                </a:xfrm>
                <a:prstGeom prst="rect">
                  <a:avLst/>
                </a:prstGeom>
              </p:spPr>
            </p:pic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62718726-B48B-7AA8-6CFF-157FF2EEA550}"/>
                  </a:ext>
                </a:extLst>
              </p:cNvPr>
              <p:cNvGrpSpPr/>
              <p:nvPr/>
            </p:nvGrpSpPr>
            <p:grpSpPr>
              <a:xfrm>
                <a:off x="505670" y="2045125"/>
                <a:ext cx="11200036" cy="369332"/>
                <a:chOff x="254131" y="1218647"/>
                <a:chExt cx="11200036" cy="369332"/>
              </a:xfrm>
            </p:grpSpPr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9E13DA02-AA5E-51E2-B872-4E77AEB541BB}"/>
                    </a:ext>
                  </a:extLst>
                </p:cNvPr>
                <p:cNvSpPr txBox="1"/>
                <p:nvPr/>
              </p:nvSpPr>
              <p:spPr>
                <a:xfrm>
                  <a:off x="254131" y="1218647"/>
                  <a:ext cx="183145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d-ID" sz="1800" dirty="0">
                      <a:solidFill>
                        <a:schemeClr val="bg1">
                          <a:lumMod val="50000"/>
                        </a:schemeClr>
                      </a:solidFill>
                      <a:latin typeface="Lato" panose="020F0502020204030203" pitchFamily="34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F1555 2R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56798824-A4D7-76EE-8273-F610A16E9938}"/>
                    </a:ext>
                  </a:extLst>
                </p:cNvPr>
                <p:cNvSpPr txBox="1"/>
                <p:nvPr/>
              </p:nvSpPr>
              <p:spPr>
                <a:xfrm>
                  <a:off x="2107534" y="1218647"/>
                  <a:ext cx="183145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d-ID" sz="1800" dirty="0">
                      <a:solidFill>
                        <a:schemeClr val="bg1">
                          <a:lumMod val="50000"/>
                        </a:schemeClr>
                      </a:solidFill>
                      <a:latin typeface="Lato" panose="020F0502020204030203" pitchFamily="34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F1555 4R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966AE3EC-61DD-3BE9-CEB5-78A60C727900}"/>
                    </a:ext>
                  </a:extLst>
                </p:cNvPr>
                <p:cNvSpPr txBox="1"/>
                <p:nvPr/>
              </p:nvSpPr>
              <p:spPr>
                <a:xfrm>
                  <a:off x="4032614" y="1218647"/>
                  <a:ext cx="183145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d-ID" sz="1800" dirty="0">
                      <a:solidFill>
                        <a:schemeClr val="bg1">
                          <a:lumMod val="50000"/>
                        </a:schemeClr>
                      </a:solidFill>
                      <a:latin typeface="Lato" panose="020F0502020204030203" pitchFamily="34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F1555P 4R</a:t>
                  </a: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8A3075C6-F933-9DFC-C452-54B437AFF5FE}"/>
                    </a:ext>
                  </a:extLst>
                </p:cNvPr>
                <p:cNvSpPr txBox="1"/>
                <p:nvPr/>
              </p:nvSpPr>
              <p:spPr>
                <a:xfrm>
                  <a:off x="5915354" y="1218647"/>
                  <a:ext cx="183145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d-ID" sz="1800" dirty="0">
                      <a:solidFill>
                        <a:schemeClr val="bg1">
                          <a:lumMod val="50000"/>
                        </a:schemeClr>
                      </a:solidFill>
                      <a:latin typeface="Lato" panose="020F0502020204030203" pitchFamily="34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F1580 4R</a:t>
                  </a: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8ED6D6D4-5459-2C68-C45B-102A0E54CB2F}"/>
                    </a:ext>
                  </a:extLst>
                </p:cNvPr>
                <p:cNvSpPr txBox="1"/>
                <p:nvPr/>
              </p:nvSpPr>
              <p:spPr>
                <a:xfrm>
                  <a:off x="7795435" y="1218647"/>
                  <a:ext cx="183145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d-ID" sz="1800" dirty="0">
                      <a:solidFill>
                        <a:schemeClr val="bg1">
                          <a:lumMod val="50000"/>
                        </a:schemeClr>
                      </a:solidFill>
                      <a:latin typeface="Lato" panose="020F0502020204030203" pitchFamily="34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F1818 1T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911383E0-0605-E160-3492-69B67D2E5997}"/>
                    </a:ext>
                  </a:extLst>
                </p:cNvPr>
                <p:cNvSpPr txBox="1"/>
                <p:nvPr/>
              </p:nvSpPr>
              <p:spPr>
                <a:xfrm>
                  <a:off x="9622709" y="1218647"/>
                  <a:ext cx="183145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d-ID" sz="1800" dirty="0">
                      <a:solidFill>
                        <a:schemeClr val="bg1">
                          <a:lumMod val="50000"/>
                        </a:schemeClr>
                      </a:solidFill>
                      <a:latin typeface="Lato" panose="020F0502020204030203" pitchFamily="34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F1835 1R</a:t>
                  </a:r>
                </a:p>
              </p:txBody>
            </p:sp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0707C3C-BDC1-91A3-57A6-DED4CC9913DA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840" r="-682" b="-683"/>
            <a:stretch/>
          </p:blipFill>
          <p:spPr>
            <a:xfrm>
              <a:off x="6157205" y="2761659"/>
              <a:ext cx="1677273" cy="108956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3508AD-54B4-02B0-407E-C7922DD0C887}"/>
              </a:ext>
            </a:extLst>
          </p:cNvPr>
          <p:cNvSpPr txBox="1"/>
          <p:nvPr/>
        </p:nvSpPr>
        <p:spPr>
          <a:xfrm>
            <a:off x="495982" y="116236"/>
            <a:ext cx="7541304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20"/>
              </a:lnSpc>
            </a:pPr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Our Library of </a:t>
            </a:r>
            <a:r>
              <a:rPr lang="en-US" sz="3600" b="1" dirty="0">
                <a:solidFill>
                  <a:srgbClr val="0069AA"/>
                </a:solidFill>
                <a:latin typeface="Montserrat" pitchFamily="2" charset="77"/>
              </a:rPr>
              <a:t>Profiles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, </a:t>
            </a:r>
            <a:r>
              <a:rPr lang="en-US" sz="3600" b="1" dirty="0">
                <a:solidFill>
                  <a:srgbClr val="9F9C9D"/>
                </a:solidFill>
                <a:latin typeface="Montserrat" pitchFamily="2" charset="77"/>
              </a:rPr>
              <a:t>cont</a:t>
            </a:r>
            <a:r>
              <a:rPr lang="en-US" sz="3600" dirty="0">
                <a:solidFill>
                  <a:srgbClr val="9F9C9D"/>
                </a:solidFill>
                <a:latin typeface="Montserrat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582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551FA-98CC-1397-8151-79E5F034E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51A03539-FA2A-DC22-3D65-FABECB4C9BF4}"/>
              </a:ext>
            </a:extLst>
          </p:cNvPr>
          <p:cNvGrpSpPr/>
          <p:nvPr/>
        </p:nvGrpSpPr>
        <p:grpSpPr>
          <a:xfrm>
            <a:off x="493776" y="685800"/>
            <a:ext cx="11200036" cy="2113449"/>
            <a:chOff x="505670" y="448405"/>
            <a:chExt cx="11200036" cy="211344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FAC3843-0103-7FB8-83A8-3C9BADE55347}"/>
                </a:ext>
              </a:extLst>
            </p:cNvPr>
            <p:cNvGrpSpPr/>
            <p:nvPr/>
          </p:nvGrpSpPr>
          <p:grpSpPr>
            <a:xfrm>
              <a:off x="563935" y="448405"/>
              <a:ext cx="10687886" cy="2113449"/>
              <a:chOff x="563935" y="448405"/>
              <a:chExt cx="10687886" cy="2113449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7AB2551-7098-CD8F-E796-F7C4FE4B584F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6887" t="-4599" r="-3314" b="-3868"/>
              <a:stretch/>
            </p:blipFill>
            <p:spPr>
              <a:xfrm>
                <a:off x="563935" y="700638"/>
                <a:ext cx="1681844" cy="1344487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672FC6C-3C8C-F7B6-1DAC-330B71AAB978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001956" y="593923"/>
                <a:ext cx="2268672" cy="1629008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BC3F12F-0061-628D-3862-CDC184155F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49332" y="547339"/>
                <a:ext cx="1631267" cy="1629008"/>
              </a:xfrm>
              <a:prstGeom prst="rect">
                <a:avLst/>
              </a:prstGeom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7F315B49-4636-A04F-E22F-B80ED7040067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9682" b="9682"/>
              <a:stretch/>
            </p:blipFill>
            <p:spPr>
              <a:xfrm>
                <a:off x="4034055" y="566646"/>
                <a:ext cx="2215592" cy="1784109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D3CE7DD9-2D4A-BC9E-71A8-C6F6C2CB9AB9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903887" y="448405"/>
                <a:ext cx="2113449" cy="2113449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DEAE70B-8DDA-4446-5D84-B5C0F9946A89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210462" y="885540"/>
                <a:ext cx="1041359" cy="976919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06335D5-CDEA-DB80-2ED4-2417A2402075}"/>
                </a:ext>
              </a:extLst>
            </p:cNvPr>
            <p:cNvGrpSpPr/>
            <p:nvPr/>
          </p:nvGrpSpPr>
          <p:grpSpPr>
            <a:xfrm>
              <a:off x="505670" y="2045125"/>
              <a:ext cx="11200036" cy="369332"/>
              <a:chOff x="254131" y="1218647"/>
              <a:chExt cx="11200036" cy="369332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51A69CB-FE8C-B406-700E-E282218AE0E4}"/>
                  </a:ext>
                </a:extLst>
              </p:cNvPr>
              <p:cNvSpPr txBox="1"/>
              <p:nvPr/>
            </p:nvSpPr>
            <p:spPr>
              <a:xfrm>
                <a:off x="254131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F2060 </a:t>
                </a:r>
                <a:r>
                  <a:rPr lang="id-ID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5</a:t>
                </a:r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R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3AD0398-184E-225D-BED3-0421FCE416CA}"/>
                  </a:ext>
                </a:extLst>
              </p:cNvPr>
              <p:cNvSpPr txBox="1"/>
              <p:nvPr/>
            </p:nvSpPr>
            <p:spPr>
              <a:xfrm>
                <a:off x="2107534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F2070 4R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E0B0701-9B80-DFAB-A386-67AE92CDD685}"/>
                  </a:ext>
                </a:extLst>
              </p:cNvPr>
              <p:cNvSpPr txBox="1"/>
              <p:nvPr/>
            </p:nvSpPr>
            <p:spPr>
              <a:xfrm>
                <a:off x="4032614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F2070D 4R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CD9080-1449-2A69-1432-CAF195CFD269}"/>
                  </a:ext>
                </a:extLst>
              </p:cNvPr>
              <p:cNvSpPr txBox="1"/>
              <p:nvPr/>
            </p:nvSpPr>
            <p:spPr>
              <a:xfrm>
                <a:off x="5915354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F2080 1R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9AD0769-6651-92A6-1863-38D74AE701EE}"/>
                  </a:ext>
                </a:extLst>
              </p:cNvPr>
              <p:cNvSpPr txBox="1"/>
              <p:nvPr/>
            </p:nvSpPr>
            <p:spPr>
              <a:xfrm>
                <a:off x="7795435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F2080 2R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25134A5-350E-1FCA-93EF-21853ED6D4A7}"/>
                  </a:ext>
                </a:extLst>
              </p:cNvPr>
              <p:cNvSpPr txBox="1"/>
              <p:nvPr/>
            </p:nvSpPr>
            <p:spPr>
              <a:xfrm>
                <a:off x="9622709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F2126 1R</a:t>
                </a:r>
              </a:p>
            </p:txBody>
          </p:sp>
        </p:grp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5686DF7-0E4A-26C2-529F-B09ABE12E5BA}"/>
              </a:ext>
            </a:extLst>
          </p:cNvPr>
          <p:cNvGrpSpPr/>
          <p:nvPr/>
        </p:nvGrpSpPr>
        <p:grpSpPr>
          <a:xfrm>
            <a:off x="495982" y="4554484"/>
            <a:ext cx="11358876" cy="2217590"/>
            <a:chOff x="505670" y="196867"/>
            <a:chExt cx="11358876" cy="2217590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6F57A754-C313-46FF-7A66-B8BC52DBA362}"/>
                </a:ext>
              </a:extLst>
            </p:cNvPr>
            <p:cNvGrpSpPr/>
            <p:nvPr/>
          </p:nvGrpSpPr>
          <p:grpSpPr>
            <a:xfrm>
              <a:off x="743614" y="196867"/>
              <a:ext cx="11120932" cy="1879942"/>
              <a:chOff x="743614" y="196867"/>
              <a:chExt cx="11120932" cy="1879942"/>
            </a:xfrm>
          </p:grpSpPr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9BF55BF5-0481-F61C-439A-5A28B2C218D4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1124" t="-16518" r="-10103" b="-10631"/>
              <a:stretch/>
            </p:blipFill>
            <p:spPr>
              <a:xfrm>
                <a:off x="743614" y="691562"/>
                <a:ext cx="1311442" cy="1330948"/>
              </a:xfrm>
              <a:prstGeom prst="rect">
                <a:avLst/>
              </a:prstGeom>
            </p:spPr>
          </p:pic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C96455C7-1228-723B-B417-ACD1D68AFB65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2388" t="-5332" r="-8046" b="-6425"/>
              <a:stretch/>
            </p:blipFill>
            <p:spPr>
              <a:xfrm>
                <a:off x="6213360" y="445823"/>
                <a:ext cx="1763335" cy="1576687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7741429D-B04C-148B-E3BC-D6D3EFA2DF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22465" t="-15520" r="-4666" b="-7506"/>
              <a:stretch/>
            </p:blipFill>
            <p:spPr>
              <a:xfrm>
                <a:off x="2337127" y="531853"/>
                <a:ext cx="1743471" cy="1490657"/>
              </a:xfrm>
              <a:prstGeom prst="rect">
                <a:avLst/>
              </a:prstGeom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3A1984A8-7385-5659-89C5-1F3D0D0674B7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1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4176" t="-1883" r="933" b="-7535"/>
              <a:stretch/>
            </p:blipFill>
            <p:spPr>
              <a:xfrm>
                <a:off x="4242738" y="438513"/>
                <a:ext cx="1743471" cy="1638296"/>
              </a:xfrm>
              <a:prstGeom prst="rect">
                <a:avLst/>
              </a:prstGeom>
            </p:spPr>
          </p:pic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D8A9337F-E9F3-9C57-4DF3-5105499AA4D0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1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6120" t="-4723" r="-8105" b="1006"/>
              <a:stretch/>
            </p:blipFill>
            <p:spPr>
              <a:xfrm>
                <a:off x="8046974" y="438513"/>
                <a:ext cx="1831458" cy="1464606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AAE92678-6602-9F02-CDA3-27BA5DBBAF15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1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1589" t="23653" r="20812" b="25026"/>
              <a:stretch/>
            </p:blipFill>
            <p:spPr>
              <a:xfrm>
                <a:off x="9852303" y="196867"/>
                <a:ext cx="2012243" cy="1790476"/>
              </a:xfrm>
              <a:prstGeom prst="rect">
                <a:avLst/>
              </a:prstGeom>
            </p:spPr>
          </p:pic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3B55EE5-FAD2-C747-D63F-62EE1BDC33EE}"/>
                </a:ext>
              </a:extLst>
            </p:cNvPr>
            <p:cNvGrpSpPr/>
            <p:nvPr/>
          </p:nvGrpSpPr>
          <p:grpSpPr>
            <a:xfrm>
              <a:off x="505670" y="2045125"/>
              <a:ext cx="11200036" cy="369332"/>
              <a:chOff x="254131" y="1218647"/>
              <a:chExt cx="11200036" cy="369332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00B5E19E-1248-007B-124A-11781035DF4A}"/>
                  </a:ext>
                </a:extLst>
              </p:cNvPr>
              <p:cNvSpPr txBox="1"/>
              <p:nvPr/>
            </p:nvSpPr>
            <p:spPr>
              <a:xfrm>
                <a:off x="254131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F4040 5P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5B64EC23-2E77-90C9-D7E8-DBC3E39D2C3C}"/>
                  </a:ext>
                </a:extLst>
              </p:cNvPr>
              <p:cNvSpPr txBox="1"/>
              <p:nvPr/>
            </p:nvSpPr>
            <p:spPr>
              <a:xfrm>
                <a:off x="2107534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F4040 9P</a:t>
                </a: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995B7D9A-DD54-2D82-3ABE-CCB19BEA1BF1}"/>
                  </a:ext>
                </a:extLst>
              </p:cNvPr>
              <p:cNvSpPr txBox="1"/>
              <p:nvPr/>
            </p:nvSpPr>
            <p:spPr>
              <a:xfrm>
                <a:off x="4032614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F5050 1P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A46AAFE-AE3E-DFEA-0409-CD95634DD118}"/>
                  </a:ext>
                </a:extLst>
              </p:cNvPr>
              <p:cNvSpPr txBox="1"/>
              <p:nvPr/>
            </p:nvSpPr>
            <p:spPr>
              <a:xfrm>
                <a:off x="5915354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F5050 5P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A59DD640-CA0F-8DF2-FEA5-8F6496A439B8}"/>
                  </a:ext>
                </a:extLst>
              </p:cNvPr>
              <p:cNvSpPr txBox="1"/>
              <p:nvPr/>
            </p:nvSpPr>
            <p:spPr>
              <a:xfrm>
                <a:off x="7795435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F5050 8P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9043E3B5-331A-F56C-EC5E-9AAE27825874}"/>
                  </a:ext>
                </a:extLst>
              </p:cNvPr>
              <p:cNvSpPr txBox="1"/>
              <p:nvPr/>
            </p:nvSpPr>
            <p:spPr>
              <a:xfrm>
                <a:off x="9622709" y="1218647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800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F6060 5P</a:t>
                </a: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59ACC48-C1ED-D0C4-9FC1-8F49BD796C62}"/>
              </a:ext>
            </a:extLst>
          </p:cNvPr>
          <p:cNvGrpSpPr/>
          <p:nvPr/>
        </p:nvGrpSpPr>
        <p:grpSpPr>
          <a:xfrm>
            <a:off x="495982" y="2744429"/>
            <a:ext cx="11200036" cy="1864875"/>
            <a:chOff x="495982" y="2495310"/>
            <a:chExt cx="11200036" cy="1864875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855328A2-C496-D685-7E8A-689BA538CFEE}"/>
                </a:ext>
              </a:extLst>
            </p:cNvPr>
            <p:cNvGrpSpPr/>
            <p:nvPr/>
          </p:nvGrpSpPr>
          <p:grpSpPr>
            <a:xfrm>
              <a:off x="495982" y="2495310"/>
              <a:ext cx="11200036" cy="1864875"/>
              <a:chOff x="505670" y="549582"/>
              <a:chExt cx="11200036" cy="1864875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0B5878B3-8266-3865-DF19-4DA9B871D665}"/>
                  </a:ext>
                </a:extLst>
              </p:cNvPr>
              <p:cNvGrpSpPr/>
              <p:nvPr/>
            </p:nvGrpSpPr>
            <p:grpSpPr>
              <a:xfrm>
                <a:off x="566593" y="549582"/>
                <a:ext cx="11109737" cy="1742444"/>
                <a:chOff x="566593" y="549582"/>
                <a:chExt cx="11109737" cy="1742444"/>
              </a:xfrm>
            </p:grpSpPr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29EF1B34-513A-C601-A918-477C89B0A812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1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4160" b="4160"/>
                <a:stretch/>
              </p:blipFill>
              <p:spPr>
                <a:xfrm>
                  <a:off x="566593" y="549582"/>
                  <a:ext cx="1631268" cy="1495543"/>
                </a:xfrm>
                <a:prstGeom prst="rect">
                  <a:avLst/>
                </a:prstGeom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3A19559D-A8F4-15CC-33A9-1E70401CAA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659937" y="778854"/>
                  <a:ext cx="1341933" cy="1340073"/>
                </a:xfrm>
                <a:prstGeom prst="rect">
                  <a:avLst/>
                </a:prstGeom>
              </p:spPr>
            </p:pic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648105A0-1057-5E87-AE16-207328033265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17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9682" b="9682"/>
                <a:stretch/>
              </p:blipFill>
              <p:spPr>
                <a:xfrm>
                  <a:off x="4080599" y="559367"/>
                  <a:ext cx="1936736" cy="1559560"/>
                </a:xfrm>
                <a:prstGeom prst="rect">
                  <a:avLst/>
                </a:prstGeom>
              </p:spPr>
            </p:pic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8852642F-6887-CD63-29C7-18F378F16E2F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 rotWithShape="1">
                <a:blip r:embed="rId18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-9200" t="-16125" r="-5185" b="-6837"/>
                <a:stretch/>
              </p:blipFill>
              <p:spPr>
                <a:xfrm>
                  <a:off x="8431516" y="885540"/>
                  <a:ext cx="978273" cy="1017580"/>
                </a:xfrm>
                <a:prstGeom prst="rect">
                  <a:avLst/>
                </a:prstGeom>
              </p:spPr>
            </p:pic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6D1F3542-C17C-9246-B535-F469BBF03A3C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 rotWithShape="1">
                <a:blip r:embed="rId19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1733" t="15423" r="11813" b="14085"/>
                <a:stretch/>
              </p:blipFill>
              <p:spPr>
                <a:xfrm>
                  <a:off x="9849056" y="609601"/>
                  <a:ext cx="1827274" cy="1682425"/>
                </a:xfrm>
                <a:prstGeom prst="rect">
                  <a:avLst/>
                </a:prstGeom>
              </p:spPr>
            </p:pic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62718726-B48B-7AA8-6CFF-157FF2EEA550}"/>
                  </a:ext>
                </a:extLst>
              </p:cNvPr>
              <p:cNvGrpSpPr/>
              <p:nvPr/>
            </p:nvGrpSpPr>
            <p:grpSpPr>
              <a:xfrm>
                <a:off x="505670" y="2045125"/>
                <a:ext cx="11200036" cy="369332"/>
                <a:chOff x="254131" y="1218647"/>
                <a:chExt cx="11200036" cy="369332"/>
              </a:xfrm>
            </p:grpSpPr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9E13DA02-AA5E-51E2-B872-4E77AEB541BB}"/>
                    </a:ext>
                  </a:extLst>
                </p:cNvPr>
                <p:cNvSpPr txBox="1"/>
                <p:nvPr/>
              </p:nvSpPr>
              <p:spPr>
                <a:xfrm>
                  <a:off x="254131" y="1218647"/>
                  <a:ext cx="183145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d-ID" sz="1800" dirty="0">
                      <a:solidFill>
                        <a:schemeClr val="bg1">
                          <a:lumMod val="50000"/>
                        </a:schemeClr>
                      </a:solidFill>
                      <a:latin typeface="Lato" panose="020F0502020204030203" pitchFamily="34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F2335 </a:t>
                  </a:r>
                  <a:r>
                    <a:rPr lang="id-ID" dirty="0">
                      <a:solidFill>
                        <a:schemeClr val="bg1">
                          <a:lumMod val="50000"/>
                        </a:schemeClr>
                      </a:solidFill>
                      <a:latin typeface="Lato" panose="020F0502020204030203" pitchFamily="34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1</a:t>
                  </a:r>
                  <a:r>
                    <a:rPr lang="id-ID" sz="1800" dirty="0">
                      <a:solidFill>
                        <a:schemeClr val="bg1">
                          <a:lumMod val="50000"/>
                        </a:schemeClr>
                      </a:solidFill>
                      <a:latin typeface="Lato" panose="020F0502020204030203" pitchFamily="34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R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56798824-A4D7-76EE-8273-F610A16E9938}"/>
                    </a:ext>
                  </a:extLst>
                </p:cNvPr>
                <p:cNvSpPr txBox="1"/>
                <p:nvPr/>
              </p:nvSpPr>
              <p:spPr>
                <a:xfrm>
                  <a:off x="2107534" y="1218647"/>
                  <a:ext cx="183145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d-ID" sz="1800" dirty="0">
                      <a:solidFill>
                        <a:schemeClr val="bg1">
                          <a:lumMod val="50000"/>
                        </a:schemeClr>
                      </a:solidFill>
                      <a:latin typeface="Lato" panose="020F0502020204030203" pitchFamily="34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F30MT 1R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966AE3EC-61DD-3BE9-CEB5-78A60C727900}"/>
                    </a:ext>
                  </a:extLst>
                </p:cNvPr>
                <p:cNvSpPr txBox="1"/>
                <p:nvPr/>
              </p:nvSpPr>
              <p:spPr>
                <a:xfrm>
                  <a:off x="4032614" y="1218647"/>
                  <a:ext cx="183145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d-ID" sz="1800" dirty="0">
                      <a:solidFill>
                        <a:schemeClr val="bg1">
                          <a:lumMod val="50000"/>
                        </a:schemeClr>
                      </a:solidFill>
                      <a:latin typeface="Lato" panose="020F0502020204030203" pitchFamily="34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F300T 1R</a:t>
                  </a: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8A3075C6-F933-9DFC-C452-54B437AFF5FE}"/>
                    </a:ext>
                  </a:extLst>
                </p:cNvPr>
                <p:cNvSpPr txBox="1"/>
                <p:nvPr/>
              </p:nvSpPr>
              <p:spPr>
                <a:xfrm>
                  <a:off x="5915354" y="1218647"/>
                  <a:ext cx="183145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d-ID" sz="1800" dirty="0">
                      <a:solidFill>
                        <a:schemeClr val="bg1">
                          <a:lumMod val="50000"/>
                        </a:schemeClr>
                      </a:solidFill>
                      <a:latin typeface="Lato" panose="020F0502020204030203" pitchFamily="34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F350T 2R</a:t>
                  </a: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8ED6D6D4-5459-2C68-C45B-102A0E54CB2F}"/>
                    </a:ext>
                  </a:extLst>
                </p:cNvPr>
                <p:cNvSpPr txBox="1"/>
                <p:nvPr/>
              </p:nvSpPr>
              <p:spPr>
                <a:xfrm>
                  <a:off x="7795435" y="1218647"/>
                  <a:ext cx="183145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d-ID" sz="1800" dirty="0">
                      <a:solidFill>
                        <a:schemeClr val="bg1">
                          <a:lumMod val="50000"/>
                        </a:schemeClr>
                      </a:solidFill>
                      <a:latin typeface="Lato" panose="020F0502020204030203" pitchFamily="34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F3030 1R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911383E0-0605-E160-3492-69B67D2E5997}"/>
                    </a:ext>
                  </a:extLst>
                </p:cNvPr>
                <p:cNvSpPr txBox="1"/>
                <p:nvPr/>
              </p:nvSpPr>
              <p:spPr>
                <a:xfrm>
                  <a:off x="9622709" y="1218647"/>
                  <a:ext cx="183145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d-ID" sz="1800" dirty="0">
                      <a:solidFill>
                        <a:schemeClr val="bg1">
                          <a:lumMod val="50000"/>
                        </a:schemeClr>
                      </a:solidFill>
                      <a:latin typeface="Lato" panose="020F0502020204030203" pitchFamily="34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F4040 1P</a:t>
                  </a:r>
                </a:p>
              </p:txBody>
            </p:sp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0707C3C-BDC1-91A3-57A6-DED4CC9913D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7475" b="17475"/>
            <a:stretch/>
          </p:blipFill>
          <p:spPr>
            <a:xfrm>
              <a:off x="5927719" y="2659611"/>
              <a:ext cx="2050901" cy="1332273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9FE874D-C87C-6A19-AC89-BA57FB91F1CF}"/>
              </a:ext>
            </a:extLst>
          </p:cNvPr>
          <p:cNvSpPr txBox="1"/>
          <p:nvPr/>
        </p:nvSpPr>
        <p:spPr>
          <a:xfrm>
            <a:off x="495982" y="116236"/>
            <a:ext cx="9057092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20"/>
              </a:lnSpc>
            </a:pPr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Our Library of </a:t>
            </a:r>
            <a:r>
              <a:rPr lang="en-US" sz="3600" b="1" dirty="0">
                <a:solidFill>
                  <a:srgbClr val="0069AA"/>
                </a:solidFill>
                <a:latin typeface="Montserrat" pitchFamily="2" charset="77"/>
              </a:rPr>
              <a:t>Profiles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, </a:t>
            </a:r>
            <a:r>
              <a:rPr lang="en-US" sz="3600" b="1" dirty="0">
                <a:solidFill>
                  <a:srgbClr val="9F9C9D"/>
                </a:solidFill>
                <a:latin typeface="Montserrat" pitchFamily="2" charset="77"/>
              </a:rPr>
              <a:t>cont.</a:t>
            </a:r>
          </a:p>
        </p:txBody>
      </p:sp>
    </p:spTree>
    <p:extLst>
      <p:ext uri="{BB962C8B-B14F-4D97-AF65-F5344CB8AC3E}">
        <p14:creationId xmlns:p14="http://schemas.microsoft.com/office/powerpoint/2010/main" val="49576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0150DB-B0CE-197E-9532-DBDA4C560A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63612" y="-1"/>
            <a:ext cx="12255612" cy="4468631"/>
          </a:xfrm>
          <a:prstGeom prst="rect">
            <a:avLst/>
          </a:prstGeom>
        </p:spPr>
      </p:pic>
      <p:sp>
        <p:nvSpPr>
          <p:cNvPr id="2" name="TextBox 25">
            <a:extLst>
              <a:ext uri="{FF2B5EF4-FFF2-40B4-BE49-F238E27FC236}">
                <a16:creationId xmlns:a16="http://schemas.microsoft.com/office/drawing/2014/main" id="{D7CB0BA3-AC1D-80CE-E315-F059F80ABE41}"/>
              </a:ext>
            </a:extLst>
          </p:cNvPr>
          <p:cNvSpPr txBox="1"/>
          <p:nvPr/>
        </p:nvSpPr>
        <p:spPr>
          <a:xfrm>
            <a:off x="1029705" y="2604928"/>
            <a:ext cx="4806215" cy="8240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lnSpc>
                <a:spcPct val="150000"/>
              </a:lnSpc>
            </a:pPr>
            <a:r>
              <a:rPr lang="id-ID" sz="3600" b="1" dirty="0" err="1">
                <a:solidFill>
                  <a:schemeClr val="bg1"/>
                </a:solidFill>
                <a:latin typeface="Montserrat" panose="00000500000000000000" pitchFamily="50" charset="0"/>
                <a:ea typeface="Lato Thin" panose="020F0502020204030203" pitchFamily="34" charset="0"/>
                <a:cs typeface="Lato Thin" panose="020F0502020204030203" pitchFamily="34" charset="0"/>
              </a:rPr>
              <a:t>Thank</a:t>
            </a:r>
            <a:r>
              <a:rPr lang="id-ID" sz="3600" b="1" dirty="0">
                <a:solidFill>
                  <a:schemeClr val="accent1"/>
                </a:solidFill>
                <a:latin typeface="Montserrat" panose="00000500000000000000" pitchFamily="50" charset="0"/>
                <a:ea typeface="Lato Thin" panose="020F0502020204030203" pitchFamily="34" charset="0"/>
                <a:cs typeface="Lato Thin" panose="020F0502020204030203" pitchFamily="34" charset="0"/>
              </a:rPr>
              <a:t> </a:t>
            </a:r>
            <a:r>
              <a:rPr lang="id-ID" sz="3600" b="1" dirty="0">
                <a:solidFill>
                  <a:schemeClr val="bg1"/>
                </a:solidFill>
                <a:latin typeface="Montserrat" panose="00000500000000000000" pitchFamily="50" charset="0"/>
                <a:ea typeface="Lato Thin" panose="020F0502020204030203" pitchFamily="34" charset="0"/>
                <a:cs typeface="Lato Thin" panose="020F0502020204030203" pitchFamily="34" charset="0"/>
              </a:rPr>
              <a:t>You</a:t>
            </a:r>
            <a:endParaRPr lang="en-GB" sz="3600" b="1" dirty="0">
              <a:solidFill>
                <a:schemeClr val="bg1"/>
              </a:solidFill>
              <a:latin typeface="Montserrat" panose="00000500000000000000" pitchFamily="50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88BAAE-27C9-9C1C-70A3-F4AA95F501C8}"/>
              </a:ext>
            </a:extLst>
          </p:cNvPr>
          <p:cNvSpPr/>
          <p:nvPr/>
        </p:nvSpPr>
        <p:spPr>
          <a:xfrm flipH="1">
            <a:off x="-63610" y="3530378"/>
            <a:ext cx="12255610" cy="3327621"/>
          </a:xfrm>
          <a:prstGeom prst="rect">
            <a:avLst/>
          </a:prstGeom>
          <a:solidFill>
            <a:srgbClr val="006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FE9E8E-024C-B895-4C4A-A1DC3D6F926C}"/>
              </a:ext>
            </a:extLst>
          </p:cNvPr>
          <p:cNvSpPr txBox="1"/>
          <p:nvPr/>
        </p:nvSpPr>
        <p:spPr>
          <a:xfrm>
            <a:off x="1137037" y="3800723"/>
            <a:ext cx="4405022" cy="1699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VEKAOLP.com</a:t>
            </a:r>
            <a:endParaRPr lang="en-US" dirty="0">
              <a:solidFill>
                <a:schemeClr val="bg1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John Smith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jsmith@veka.com</a:t>
            </a:r>
            <a:endParaRPr lang="en-US" dirty="0">
              <a:solidFill>
                <a:schemeClr val="bg1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123.456.789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86D526-CC77-1202-6C22-B913C44C3B32}"/>
              </a:ext>
            </a:extLst>
          </p:cNvPr>
          <p:cNvSpPr/>
          <p:nvPr/>
        </p:nvSpPr>
        <p:spPr>
          <a:xfrm rot="5400000">
            <a:off x="4853612" y="-480389"/>
            <a:ext cx="6993171" cy="768360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CF81E-1D3A-45E0-EA13-74A8B7BBC9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8377" y="5406884"/>
            <a:ext cx="4185865" cy="11854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CEAAF3-6A52-C882-3465-489B5A6044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4065" y="1712138"/>
            <a:ext cx="1208598" cy="12481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070498-13FD-46DF-CA63-A5D37A72CAEA}"/>
              </a:ext>
            </a:extLst>
          </p:cNvPr>
          <p:cNvSpPr txBox="1"/>
          <p:nvPr/>
        </p:nvSpPr>
        <p:spPr>
          <a:xfrm>
            <a:off x="10321778" y="2960274"/>
            <a:ext cx="4405022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0069AA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VEKAOLP.com</a:t>
            </a:r>
            <a:endParaRPr lang="en-US" dirty="0">
              <a:solidFill>
                <a:srgbClr val="0069AA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45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95AEB28-4AFE-C188-DFBB-1C0613A527A3}"/>
              </a:ext>
            </a:extLst>
          </p:cNvPr>
          <p:cNvSpPr/>
          <p:nvPr/>
        </p:nvSpPr>
        <p:spPr>
          <a:xfrm>
            <a:off x="0" y="1"/>
            <a:ext cx="12192000" cy="1150862"/>
          </a:xfrm>
          <a:prstGeom prst="rect">
            <a:avLst/>
          </a:prstGeom>
          <a:solidFill>
            <a:srgbClr val="0069AA">
              <a:alpha val="9306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69AA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Placeholder 2">
            <a:extLst>
              <a:ext uri="{FF2B5EF4-FFF2-40B4-BE49-F238E27FC236}">
                <a16:creationId xmlns:a16="http://schemas.microsoft.com/office/drawing/2014/main" id="{A7F7A387-77B3-D7FF-01EC-D02CFB7603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53"/>
          <a:stretch/>
        </p:blipFill>
        <p:spPr>
          <a:xfrm>
            <a:off x="878292" y="1150862"/>
            <a:ext cx="10972331" cy="5137097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EDB16D-879B-673D-74D1-6797032EF0BC}"/>
              </a:ext>
            </a:extLst>
          </p:cNvPr>
          <p:cNvSpPr txBox="1"/>
          <p:nvPr/>
        </p:nvSpPr>
        <p:spPr>
          <a:xfrm>
            <a:off x="0" y="24047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dirty="0" err="1">
                <a:solidFill>
                  <a:schemeClr val="bg1"/>
                </a:solidFill>
                <a:latin typeface="Montserrat" pitchFamily="2" charset="77"/>
                <a:ea typeface="Lato Black" charset="0"/>
                <a:cs typeface="Lato Black" charset="0"/>
              </a:rPr>
              <a:t>Solutions</a:t>
            </a:r>
            <a:r>
              <a:rPr lang="id-ID" sz="4000" b="1" dirty="0">
                <a:solidFill>
                  <a:srgbClr val="0069AA"/>
                </a:solidFill>
                <a:latin typeface="Montserrat" pitchFamily="2" charset="77"/>
                <a:ea typeface="Lato Black" charset="0"/>
                <a:cs typeface="Lato Black" charset="0"/>
              </a:rPr>
              <a:t> </a:t>
            </a:r>
            <a:r>
              <a:rPr lang="id-ID" sz="4000" b="1" dirty="0" err="1">
                <a:solidFill>
                  <a:schemeClr val="bg1">
                    <a:lumMod val="75000"/>
                  </a:schemeClr>
                </a:solidFill>
                <a:latin typeface="Montserrat" pitchFamily="2" charset="77"/>
                <a:ea typeface="Lato Black" charset="0"/>
                <a:cs typeface="Lato Black" charset="0"/>
              </a:rPr>
              <a:t>from</a:t>
            </a:r>
            <a:r>
              <a:rPr lang="id-ID" sz="4000" b="1" dirty="0">
                <a:solidFill>
                  <a:schemeClr val="bg1">
                    <a:lumMod val="75000"/>
                  </a:schemeClr>
                </a:solidFill>
                <a:latin typeface="Montserrat" pitchFamily="2" charset="77"/>
                <a:ea typeface="Lato Black" charset="0"/>
                <a:cs typeface="Lato Black" charset="0"/>
              </a:rPr>
              <a:t> </a:t>
            </a:r>
            <a:r>
              <a:rPr lang="id-ID" sz="4000" b="1" dirty="0" err="1">
                <a:solidFill>
                  <a:schemeClr val="bg1">
                    <a:lumMod val="75000"/>
                  </a:schemeClr>
                </a:solidFill>
                <a:latin typeface="Montserrat" pitchFamily="2" charset="77"/>
                <a:ea typeface="Lato Black" charset="0"/>
                <a:cs typeface="Lato Black" charset="0"/>
              </a:rPr>
              <a:t>Coast</a:t>
            </a:r>
            <a:r>
              <a:rPr lang="id-ID" sz="4000" b="1" dirty="0">
                <a:solidFill>
                  <a:schemeClr val="bg1">
                    <a:lumMod val="75000"/>
                  </a:schemeClr>
                </a:solidFill>
                <a:latin typeface="Montserrat" pitchFamily="2" charset="77"/>
                <a:ea typeface="Lato Black" charset="0"/>
                <a:cs typeface="Lato Black" charset="0"/>
              </a:rPr>
              <a:t> to </a:t>
            </a:r>
            <a:r>
              <a:rPr lang="id-ID" sz="4000" b="1" dirty="0" err="1">
                <a:solidFill>
                  <a:schemeClr val="bg1">
                    <a:lumMod val="75000"/>
                  </a:schemeClr>
                </a:solidFill>
                <a:latin typeface="Montserrat" pitchFamily="2" charset="77"/>
                <a:ea typeface="Lato Black" charset="0"/>
                <a:cs typeface="Lato Black" charset="0"/>
              </a:rPr>
              <a:t>Coast</a:t>
            </a:r>
            <a:endParaRPr lang="en-US" sz="4000" b="1" dirty="0">
              <a:solidFill>
                <a:schemeClr val="bg1">
                  <a:lumMod val="75000"/>
                </a:schemeClr>
              </a:solidFill>
              <a:latin typeface="Montserrat" pitchFamily="2" charset="77"/>
              <a:ea typeface="Lato" charset="0"/>
              <a:cs typeface="Lato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892E61-8270-FD89-22E7-F0D4E626D538}"/>
              </a:ext>
            </a:extLst>
          </p:cNvPr>
          <p:cNvSpPr txBox="1"/>
          <p:nvPr/>
        </p:nvSpPr>
        <p:spPr>
          <a:xfrm>
            <a:off x="8978470" y="2190040"/>
            <a:ext cx="2335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r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  <a:ea typeface="Lato Semibold" panose="020F0502020204030203" pitchFamily="34" charset="0"/>
                <a:cs typeface="Lato Semibold" panose="020F0502020204030203" pitchFamily="34" charset="0"/>
              </a:rPr>
              <a:t>corporate headquarters, central 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8FB504-9295-ADCB-C452-79B47A21975F}"/>
              </a:ext>
            </a:extLst>
          </p:cNvPr>
          <p:cNvSpPr txBox="1"/>
          <p:nvPr/>
        </p:nvSpPr>
        <p:spPr>
          <a:xfrm>
            <a:off x="7110663" y="5393254"/>
            <a:ext cx="3609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r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  <a:ea typeface="Lato Semibold" panose="020F0502020204030203" pitchFamily="34" charset="0"/>
                <a:cs typeface="Lato Semibold" panose="020F0502020204030203" pitchFamily="34" charset="0"/>
              </a:rPr>
              <a:t>dedicated to Outdoor</a:t>
            </a:r>
            <a:b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  <a:ea typeface="Lato Semibold" panose="020F0502020204030203" pitchFamily="34" charset="0"/>
                <a:cs typeface="Lato Semibold" panose="020F0502020204030203" pitchFamily="34" charset="0"/>
              </a:rPr>
            </a:b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  <a:ea typeface="Lato Semibold" panose="020F0502020204030203" pitchFamily="34" charset="0"/>
                <a:cs typeface="Lato Semibold" panose="020F0502020204030203" pitchFamily="34" charset="0"/>
              </a:rPr>
              <a:t> Living Products (OLP)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4175BB-1DB9-4221-EE11-D5BEFA399D57}"/>
              </a:ext>
            </a:extLst>
          </p:cNvPr>
          <p:cNvSpPr txBox="1"/>
          <p:nvPr/>
        </p:nvSpPr>
        <p:spPr>
          <a:xfrm>
            <a:off x="1187314" y="3069560"/>
            <a:ext cx="2335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  <a:ea typeface="Lato Semibold" panose="020F0502020204030203" pitchFamily="34" charset="0"/>
                <a:cs typeface="Lato Semibold" panose="020F0502020204030203" pitchFamily="34" charset="0"/>
              </a:rPr>
              <a:t>services OLP West</a:t>
            </a:r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86B77387-1F4C-A4EA-82B8-BB1066E554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61" y="6316344"/>
            <a:ext cx="1327355" cy="37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8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0F67999-ADD1-80CF-8181-3F89928239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2780"/>
            <a:ext cx="12192000" cy="3429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39A53C-DFDD-406F-9F31-53D8DCBCFBE4}"/>
              </a:ext>
            </a:extLst>
          </p:cNvPr>
          <p:cNvSpPr/>
          <p:nvPr/>
        </p:nvSpPr>
        <p:spPr>
          <a:xfrm>
            <a:off x="5186812" y="3788193"/>
            <a:ext cx="5243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Our Full Line of Profiles and Fence Systems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991BFA-9357-432A-979E-02660977F912}"/>
              </a:ext>
            </a:extLst>
          </p:cNvPr>
          <p:cNvSpPr/>
          <p:nvPr/>
        </p:nvSpPr>
        <p:spPr>
          <a:xfrm>
            <a:off x="877178" y="910290"/>
            <a:ext cx="5677190" cy="771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d-ID" sz="1400" b="1" dirty="0" err="1">
                <a:solidFill>
                  <a:schemeClr val="bg1"/>
                </a:solidFill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Privacy</a:t>
            </a:r>
            <a:r>
              <a:rPr lang="id-ID" sz="1400" b="1" dirty="0">
                <a:solidFill>
                  <a:schemeClr val="bg1"/>
                </a:solidFill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         </a:t>
            </a:r>
            <a:r>
              <a:rPr lang="en-US" sz="1400" b="1" dirty="0">
                <a:solidFill>
                  <a:schemeClr val="bg1"/>
                </a:solidFill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Semi-Privacy         </a:t>
            </a:r>
            <a:r>
              <a:rPr lang="id-ID" sz="1400" b="1" dirty="0" err="1">
                <a:solidFill>
                  <a:schemeClr val="bg1"/>
                </a:solidFill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Picket</a:t>
            </a:r>
            <a:r>
              <a:rPr lang="id-ID" sz="1400" b="1" dirty="0">
                <a:solidFill>
                  <a:schemeClr val="bg1"/>
                </a:solidFill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 &amp; Pool</a:t>
            </a:r>
            <a:r>
              <a:rPr lang="en-US" sz="1400" b="1" dirty="0">
                <a:solidFill>
                  <a:schemeClr val="bg1"/>
                </a:solidFill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          Ranch Rail</a:t>
            </a:r>
          </a:p>
          <a:p>
            <a:pPr>
              <a:lnSpc>
                <a:spcPct val="120000"/>
              </a:lnSpc>
            </a:pPr>
            <a:endParaRPr lang="en-US" sz="1200" dirty="0">
              <a:solidFill>
                <a:srgbClr val="6289C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20000"/>
              </a:lnSpc>
            </a:pPr>
            <a:r>
              <a:rPr lang="id-ID" sz="1200" b="1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2C321A-9DC2-4E07-8B16-25096D643D83}"/>
              </a:ext>
            </a:extLst>
          </p:cNvPr>
          <p:cNvSpPr/>
          <p:nvPr/>
        </p:nvSpPr>
        <p:spPr>
          <a:xfrm>
            <a:off x="948199" y="1638300"/>
            <a:ext cx="3867150" cy="356857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36600" sx="95000" sy="95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8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190153-3F65-4798-A271-8460FD575927}"/>
              </a:ext>
            </a:extLst>
          </p:cNvPr>
          <p:cNvSpPr/>
          <p:nvPr/>
        </p:nvSpPr>
        <p:spPr>
          <a:xfrm>
            <a:off x="1164934" y="1983212"/>
            <a:ext cx="34704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solidFill>
                  <a:srgbClr val="0069AA"/>
                </a:solidFill>
                <a:effectLst/>
                <a:latin typeface="Montserrat" pitchFamily="2" charset="77"/>
              </a:rPr>
              <a:t>Vinyl</a:t>
            </a:r>
            <a:r>
              <a:rPr lang="en-US" sz="3600" b="1" dirty="0">
                <a:solidFill>
                  <a:srgbClr val="282828"/>
                </a:solidFill>
                <a:effectLst/>
                <a:latin typeface="Montserrat" pitchFamily="2" charset="77"/>
              </a:rPr>
              <a:t> </a:t>
            </a:r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effectLst/>
                <a:latin typeface="Montserrat" pitchFamily="2" charset="77"/>
              </a:rPr>
              <a:t>Fencing Products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391A069-4704-431D-969A-02B5C16697F6}"/>
              </a:ext>
            </a:extLst>
          </p:cNvPr>
          <p:cNvSpPr txBox="1">
            <a:spLocks/>
          </p:cNvSpPr>
          <p:nvPr/>
        </p:nvSpPr>
        <p:spPr>
          <a:xfrm>
            <a:off x="1164933" y="3836224"/>
            <a:ext cx="3279475" cy="5705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  <a:ea typeface="Lato" panose="020F0502020204030203" pitchFamily="34" charset="0"/>
                <a:cs typeface="Lato" panose="020F0502020204030203" pitchFamily="34" charset="0"/>
              </a:rPr>
              <a:t>Structural integrity and design flexibility</a:t>
            </a:r>
            <a:endParaRPr lang="id-ID" sz="13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77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4F1F14-8FCB-4177-BAC4-37CB3A884E83}"/>
              </a:ext>
            </a:extLst>
          </p:cNvPr>
          <p:cNvSpPr/>
          <p:nvPr/>
        </p:nvSpPr>
        <p:spPr>
          <a:xfrm>
            <a:off x="4635349" y="3967488"/>
            <a:ext cx="360000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4D1598-AECC-B75A-189F-5CBD1505882C}"/>
              </a:ext>
            </a:extLst>
          </p:cNvPr>
          <p:cNvSpPr txBox="1"/>
          <p:nvPr/>
        </p:nvSpPr>
        <p:spPr>
          <a:xfrm>
            <a:off x="12886660" y="15948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61CC7FA-FE03-7B81-973C-6FB075BDB820}"/>
              </a:ext>
            </a:extLst>
          </p:cNvPr>
          <p:cNvSpPr/>
          <p:nvPr/>
        </p:nvSpPr>
        <p:spPr>
          <a:xfrm>
            <a:off x="5170444" y="4574018"/>
            <a:ext cx="325356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ct val="104000"/>
              <a:buFont typeface="System Font Regular"/>
              <a:buChar char="✔️"/>
              <a:tabLst>
                <a:tab pos="457200" algn="l"/>
              </a:tabLst>
            </a:pPr>
            <a:r>
              <a:rPr lang="en-US" sz="1400" dirty="0">
                <a:effectLst/>
                <a:latin typeface="Lato" panose="020F050202020403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Quality thick wall PVC profiles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endParaRPr lang="en-US" sz="1400" dirty="0">
              <a:effectLst/>
              <a:latin typeface="Lato" panose="020F0502020204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ct val="104000"/>
              <a:buFont typeface="System Font Regular"/>
              <a:buChar char="✔️"/>
              <a:tabLst>
                <a:tab pos="457200" algn="l"/>
              </a:tabLst>
            </a:pPr>
            <a:r>
              <a:rPr lang="en-US" sz="1400" dirty="0">
                <a:effectLst/>
                <a:latin typeface="Lato" panose="020F050202020403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Commercial and residential application</a:t>
            </a:r>
            <a:br>
              <a:rPr lang="en-US" sz="1400" dirty="0">
                <a:effectLst/>
                <a:latin typeface="Lato" panose="020F050202020403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dirty="0">
              <a:effectLst/>
              <a:latin typeface="Lato" panose="020F0502020204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ct val="104000"/>
              <a:buFont typeface="System Font Regular"/>
              <a:buChar char="✔️"/>
              <a:tabLst>
                <a:tab pos="457200" algn="l"/>
              </a:tabLst>
            </a:pPr>
            <a:r>
              <a:rPr lang="en-US" sz="1400" dirty="0">
                <a:effectLst/>
                <a:latin typeface="Lato" panose="020F050202020403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Great accent for property</a:t>
            </a:r>
            <a:br>
              <a:rPr lang="en-US" sz="1400" dirty="0">
                <a:solidFill>
                  <a:srgbClr val="282828"/>
                </a:solidFill>
                <a:effectLst/>
                <a:latin typeface="Montserrat Ligh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dirty="0">
              <a:solidFill>
                <a:srgbClr val="282828"/>
              </a:solidFill>
              <a:effectLst/>
              <a:latin typeface="Montserrat Ligh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49A61B-7182-7D87-3EDF-DE0DB5B21F2A}"/>
              </a:ext>
            </a:extLst>
          </p:cNvPr>
          <p:cNvSpPr txBox="1"/>
          <p:nvPr/>
        </p:nvSpPr>
        <p:spPr>
          <a:xfrm>
            <a:off x="8440375" y="4547901"/>
            <a:ext cx="34147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04000"/>
              <a:buFont typeface="System Font Regular"/>
              <a:buChar char="✔️"/>
              <a:tabLst>
                <a:tab pos="457200" algn="l"/>
              </a:tabLst>
            </a:pPr>
            <a:r>
              <a:rPr lang="en-US" sz="1500" dirty="0">
                <a:effectLst/>
                <a:latin typeface="Lato" panose="020F050202020403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Routed post with notched rails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ct val="104000"/>
              <a:buFont typeface="System Font Regular"/>
              <a:buChar char="✔️"/>
              <a:tabLst>
                <a:tab pos="457200" algn="l"/>
              </a:tabLst>
            </a:pPr>
            <a:endParaRPr lang="en-US" sz="1500" dirty="0">
              <a:latin typeface="Lato" panose="020F05020202040302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ct val="104000"/>
              <a:buFont typeface="System Font Regular"/>
              <a:buChar char="✔️"/>
              <a:tabLst>
                <a:tab pos="457200" algn="l"/>
              </a:tabLst>
            </a:pPr>
            <a:r>
              <a:rPr lang="en-US" sz="1500" dirty="0">
                <a:effectLst/>
                <a:latin typeface="Lato" panose="020F050202020403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Available in White, Almond, Khaki, Stone, and Signature Colors</a:t>
            </a:r>
            <a:endParaRPr lang="en-US" sz="1500" dirty="0">
              <a:effectLst/>
              <a:latin typeface="Lato" panose="020F0502020204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E0441FB0-EAE8-4E50-4F9D-540BF6C0F0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61" y="6316344"/>
            <a:ext cx="1327355" cy="37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07DEF23-69D9-F597-74C2-AFAEC0C88983}"/>
              </a:ext>
            </a:extLst>
          </p:cNvPr>
          <p:cNvSpPr/>
          <p:nvPr/>
        </p:nvSpPr>
        <p:spPr>
          <a:xfrm>
            <a:off x="0" y="1968508"/>
            <a:ext cx="12192000" cy="29561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3B641A-0BBA-68C0-09B5-EBEE4E6AF3EC}"/>
              </a:ext>
            </a:extLst>
          </p:cNvPr>
          <p:cNvSpPr txBox="1"/>
          <p:nvPr/>
        </p:nvSpPr>
        <p:spPr>
          <a:xfrm>
            <a:off x="833120" y="2728804"/>
            <a:ext cx="4919094" cy="1035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4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itchFamily="2" charset="77"/>
              </a:rPr>
              <a:t>Our profiles outlast and outperform most other fence material. In addition to the standard testing like impact, weather, and wind, VEKA focuses on the 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itchFamily="2" charset="77"/>
              </a:rPr>
              <a:t>American Society of Testing and Materials (ASTM) standards.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4C2972-BBB9-6224-CFD9-B81D3BD0812F}"/>
              </a:ext>
            </a:extLst>
          </p:cNvPr>
          <p:cNvSpPr txBox="1"/>
          <p:nvPr/>
        </p:nvSpPr>
        <p:spPr>
          <a:xfrm>
            <a:off x="833119" y="2082473"/>
            <a:ext cx="505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9AA"/>
                </a:solidFill>
                <a:latin typeface="Montserrat" pitchFamily="2" charset="77"/>
              </a:rPr>
              <a:t>Vinyl Fence </a:t>
            </a:r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Colors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25175A-8F38-EE91-7E7B-9A7C2A2D4AF6}"/>
              </a:ext>
            </a:extLst>
          </p:cNvPr>
          <p:cNvSpPr txBox="1"/>
          <p:nvPr/>
        </p:nvSpPr>
        <p:spPr>
          <a:xfrm>
            <a:off x="867410" y="1232096"/>
            <a:ext cx="4179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300" dirty="0">
                <a:solidFill>
                  <a:prstClr val="black"/>
                </a:solidFill>
                <a:latin typeface="Lato" panose="020F0502020204030203" pitchFamily="34" charset="77"/>
              </a:rPr>
              <a:t>Protection, Privacy &amp; Value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477B880-703B-44C7-9524-37145B1881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3369" y="815517"/>
            <a:ext cx="2110740" cy="25528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4374A1-83BF-AAB8-650F-155678D790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duotone>
              <a:prstClr val="black"/>
              <a:srgbClr val="E7D9C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2859" y="815517"/>
            <a:ext cx="2111731" cy="25528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6088D0-3FD1-B203-82D0-8ADF900459B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2859" y="3489666"/>
            <a:ext cx="2110740" cy="24942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B4272E3-566B-5809-644A-56ED0F7BC0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3369" y="3489666"/>
            <a:ext cx="2110740" cy="249429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EE02097-1AED-FEA6-30D0-6B9BA56A8181}"/>
              </a:ext>
            </a:extLst>
          </p:cNvPr>
          <p:cNvSpPr txBox="1"/>
          <p:nvPr/>
        </p:nvSpPr>
        <p:spPr>
          <a:xfrm>
            <a:off x="6944360" y="3012808"/>
            <a:ext cx="1831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WHITE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6F33D8-1C07-3C30-8468-B5AD28B0E739}"/>
              </a:ext>
            </a:extLst>
          </p:cNvPr>
          <p:cNvSpPr txBox="1"/>
          <p:nvPr/>
        </p:nvSpPr>
        <p:spPr>
          <a:xfrm>
            <a:off x="6944360" y="5594781"/>
            <a:ext cx="1831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800" b="1" dirty="0">
                <a:solidFill>
                  <a:schemeClr val="bg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KHAKI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7D681B-87BC-5FD1-F568-0AA8A69985BC}"/>
              </a:ext>
            </a:extLst>
          </p:cNvPr>
          <p:cNvSpPr txBox="1"/>
          <p:nvPr/>
        </p:nvSpPr>
        <p:spPr>
          <a:xfrm>
            <a:off x="9210943" y="3012808"/>
            <a:ext cx="1831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ALMOND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3262AF-8274-00A9-BB0E-6DFD17A157A8}"/>
              </a:ext>
            </a:extLst>
          </p:cNvPr>
          <p:cNvSpPr txBox="1"/>
          <p:nvPr/>
        </p:nvSpPr>
        <p:spPr>
          <a:xfrm>
            <a:off x="9212859" y="5594675"/>
            <a:ext cx="1831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800" b="1" dirty="0">
                <a:solidFill>
                  <a:schemeClr val="bg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STONE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451974-9AF5-0B4A-A527-2BE0720BF1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4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0728" r="-3812"/>
          <a:stretch/>
        </p:blipFill>
        <p:spPr>
          <a:xfrm>
            <a:off x="665825" y="3429000"/>
            <a:ext cx="5430175" cy="3429000"/>
          </a:xfrm>
          <a:prstGeom prst="rect">
            <a:avLst/>
          </a:prstGeom>
        </p:spPr>
      </p:pic>
      <p:pic>
        <p:nvPicPr>
          <p:cNvPr id="3" name="Picture 2" descr="A blue circle with a black background&#10;&#10;Description automatically generated">
            <a:extLst>
              <a:ext uri="{FF2B5EF4-FFF2-40B4-BE49-F238E27FC236}">
                <a16:creationId xmlns:a16="http://schemas.microsoft.com/office/drawing/2014/main" id="{92321B7E-8896-537C-9D49-2687B599B75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372" y="844474"/>
            <a:ext cx="1057256" cy="970099"/>
          </a:xfrm>
          <a:prstGeom prst="rect">
            <a:avLst/>
          </a:prstGeom>
        </p:spPr>
      </p:pic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101A0CBF-BCF6-60CF-4CDF-3E49163904E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921" y="6316344"/>
            <a:ext cx="1327355" cy="37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1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07DEF23-69D9-F597-74C2-AFAEC0C88983}"/>
              </a:ext>
            </a:extLst>
          </p:cNvPr>
          <p:cNvSpPr/>
          <p:nvPr/>
        </p:nvSpPr>
        <p:spPr>
          <a:xfrm>
            <a:off x="-3779" y="163097"/>
            <a:ext cx="12192000" cy="24365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D899060-059B-10D3-996D-40EABA37329B}"/>
              </a:ext>
            </a:extLst>
          </p:cNvPr>
          <p:cNvSpPr/>
          <p:nvPr/>
        </p:nvSpPr>
        <p:spPr>
          <a:xfrm>
            <a:off x="-3779" y="3429000"/>
            <a:ext cx="12192000" cy="24365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4C2972-BBB9-6224-CFD9-B81D3BD0812F}"/>
              </a:ext>
            </a:extLst>
          </p:cNvPr>
          <p:cNvSpPr txBox="1"/>
          <p:nvPr/>
        </p:nvSpPr>
        <p:spPr>
          <a:xfrm>
            <a:off x="11823" y="3781101"/>
            <a:ext cx="5057317" cy="104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380"/>
              </a:lnSpc>
              <a:spcAft>
                <a:spcPts val="600"/>
              </a:spcAft>
            </a:pPr>
            <a:r>
              <a:rPr lang="en-US" sz="3400" b="1" dirty="0">
                <a:solidFill>
                  <a:srgbClr val="0069AA"/>
                </a:solidFill>
                <a:latin typeface="Montserrat" pitchFamily="2" charset="77"/>
              </a:rPr>
              <a:t>Variegated</a:t>
            </a:r>
            <a:r>
              <a:rPr lang="en-US" sz="3400" b="1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 </a:t>
            </a:r>
          </a:p>
          <a:p>
            <a:pPr algn="r">
              <a:lnSpc>
                <a:spcPts val="3380"/>
              </a:lnSpc>
              <a:spcAft>
                <a:spcPts val="600"/>
              </a:spcAft>
            </a:pPr>
            <a:r>
              <a:rPr lang="en-US" sz="3400" b="1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Colors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AC2AC-F647-72A1-9BFB-2FF717B3A1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298" y="3846505"/>
            <a:ext cx="2110740" cy="2552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F6AB37-BFC8-4B61-313F-95C9A7EA40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6215" y="3846505"/>
            <a:ext cx="2111731" cy="25528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5FE086-B21F-6D28-AD3B-D7B1E4B59A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duotone>
              <a:prstClr val="black"/>
              <a:srgbClr val="8D806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295" y="3846505"/>
            <a:ext cx="2110740" cy="25528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E3FC2B0-296D-4AF7-020F-8BF017D2DCDD}"/>
              </a:ext>
            </a:extLst>
          </p:cNvPr>
          <p:cNvSpPr txBox="1"/>
          <p:nvPr/>
        </p:nvSpPr>
        <p:spPr>
          <a:xfrm>
            <a:off x="5142289" y="6057303"/>
            <a:ext cx="1831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800" b="1" dirty="0">
                <a:solidFill>
                  <a:schemeClr val="bg1"/>
                </a:solidFill>
                <a:latin typeface="Lato" panose="020F0502020204030203" pitchFamily="34" charset="77"/>
                <a:ea typeface="Lato" panose="020F0502020204030203" pitchFamily="34" charset="0"/>
                <a:cs typeface="Lato" panose="020F0502020204030203" pitchFamily="34" charset="0"/>
              </a:rPr>
              <a:t>WHITE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E858E3-63AB-E3AA-DFFC-C5867CF6F9E2}"/>
              </a:ext>
            </a:extLst>
          </p:cNvPr>
          <p:cNvSpPr txBox="1"/>
          <p:nvPr/>
        </p:nvSpPr>
        <p:spPr>
          <a:xfrm>
            <a:off x="9656754" y="6017894"/>
            <a:ext cx="1831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800" dirty="0">
                <a:solidFill>
                  <a:schemeClr val="bg1"/>
                </a:solidFill>
                <a:latin typeface="Lato" panose="020F0502020204030203" pitchFamily="34" charset="77"/>
                <a:ea typeface="Lato" panose="020F0502020204030203" pitchFamily="34" charset="0"/>
                <a:cs typeface="Lato" panose="020F0502020204030203" pitchFamily="34" charset="0"/>
              </a:rPr>
              <a:t>KHAKI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76E5E1-9B56-A148-DCFC-00023F84DE2F}"/>
              </a:ext>
            </a:extLst>
          </p:cNvPr>
          <p:cNvSpPr txBox="1"/>
          <p:nvPr/>
        </p:nvSpPr>
        <p:spPr>
          <a:xfrm>
            <a:off x="7424299" y="6036047"/>
            <a:ext cx="1831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800" b="1" dirty="0">
                <a:solidFill>
                  <a:schemeClr val="bg1"/>
                </a:solidFill>
                <a:latin typeface="Lato" panose="020F0502020204030203" pitchFamily="34" charset="77"/>
                <a:ea typeface="Lato" panose="020F0502020204030203" pitchFamily="34" charset="0"/>
                <a:cs typeface="Lato" panose="020F0502020204030203" pitchFamily="34" charset="0"/>
              </a:rPr>
              <a:t>ALMOND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CA10DC-471E-2E12-97FA-885CABBBAC65}"/>
              </a:ext>
            </a:extLst>
          </p:cNvPr>
          <p:cNvSpPr txBox="1"/>
          <p:nvPr/>
        </p:nvSpPr>
        <p:spPr>
          <a:xfrm>
            <a:off x="757636" y="5557447"/>
            <a:ext cx="4179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spc="300" dirty="0">
                <a:latin typeface="Lato" panose="020F0502020204030203" pitchFamily="34" charset="77"/>
              </a:rPr>
              <a:t>Pickets Only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9216F1B-009B-08C8-DCE0-0A818B0A28F6}"/>
              </a:ext>
            </a:extLst>
          </p:cNvPr>
          <p:cNvGrpSpPr/>
          <p:nvPr/>
        </p:nvGrpSpPr>
        <p:grpSpPr>
          <a:xfrm>
            <a:off x="-160963" y="589756"/>
            <a:ext cx="11985998" cy="2593394"/>
            <a:chOff x="-68993" y="4076864"/>
            <a:chExt cx="11985998" cy="259339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9AD6D1F-112C-5C52-D6E0-244EAD3475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57298" y="4089830"/>
              <a:ext cx="2116943" cy="256032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0AE62D-8DCE-3981-8FA5-E6B55D58F0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37557" y="4089830"/>
              <a:ext cx="2117937" cy="256032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161E22-5F1C-6099-95DF-8CA88A565E7D}"/>
                </a:ext>
              </a:extLst>
            </p:cNvPr>
            <p:cNvSpPr txBox="1"/>
            <p:nvPr/>
          </p:nvSpPr>
          <p:spPr>
            <a:xfrm>
              <a:off x="2958289" y="6267852"/>
              <a:ext cx="18314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1800" b="1" dirty="0">
                  <a:solidFill>
                    <a:schemeClr val="bg1"/>
                  </a:solidFill>
                  <a:latin typeface="Lato" panose="020F0502020204030203" pitchFamily="34" charset="77"/>
                  <a:ea typeface="Lato" panose="020F0502020204030203" pitchFamily="34" charset="0"/>
                  <a:cs typeface="Lato" panose="020F0502020204030203" pitchFamily="34" charset="0"/>
                </a:rPr>
                <a:t>ESPRESSO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8798FA3-A12E-B25C-091F-C35E6FB8DC07}"/>
                </a:ext>
              </a:extLst>
            </p:cNvPr>
            <p:cNvSpPr txBox="1"/>
            <p:nvPr/>
          </p:nvSpPr>
          <p:spPr>
            <a:xfrm>
              <a:off x="5214289" y="6267852"/>
              <a:ext cx="18314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1800" b="1" dirty="0">
                  <a:solidFill>
                    <a:schemeClr val="bg1"/>
                  </a:solidFill>
                  <a:latin typeface="Lato" panose="020F0502020204030203" pitchFamily="34" charset="77"/>
                  <a:ea typeface="Lato" panose="020F0502020204030203" pitchFamily="34" charset="0"/>
                  <a:cs typeface="Lato" panose="020F0502020204030203" pitchFamily="34" charset="0"/>
                </a:rPr>
                <a:t>CAYENNE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305E5BC-47A2-547F-9A5E-3D2825E86D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18810" y="4089830"/>
              <a:ext cx="2116943" cy="256032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6F4E30A-53B4-F386-8707-D388A04A7E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99068" y="4076864"/>
              <a:ext cx="2117937" cy="256032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C13999C-E433-F7ED-2C85-A1FF886CE1B5}"/>
                </a:ext>
              </a:extLst>
            </p:cNvPr>
            <p:cNvSpPr txBox="1"/>
            <p:nvPr/>
          </p:nvSpPr>
          <p:spPr>
            <a:xfrm>
              <a:off x="7530569" y="6300926"/>
              <a:ext cx="18314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1800" b="1" dirty="0">
                  <a:solidFill>
                    <a:schemeClr val="bg1"/>
                  </a:solidFill>
                  <a:latin typeface="Lato" panose="020F0502020204030203" pitchFamily="34" charset="77"/>
                  <a:ea typeface="Lato" panose="020F0502020204030203" pitchFamily="34" charset="0"/>
                  <a:cs typeface="Lato" panose="020F0502020204030203" pitchFamily="34" charset="0"/>
                </a:rPr>
                <a:t>HAZELNUT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533B086-4D36-AE73-0030-0141F77F5D45}"/>
                </a:ext>
              </a:extLst>
            </p:cNvPr>
            <p:cNvSpPr txBox="1"/>
            <p:nvPr/>
          </p:nvSpPr>
          <p:spPr>
            <a:xfrm>
              <a:off x="9797152" y="6287960"/>
              <a:ext cx="18314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1800" b="1" dirty="0">
                  <a:solidFill>
                    <a:schemeClr val="bg1"/>
                  </a:solidFill>
                  <a:latin typeface="Lato" panose="020F0502020204030203" pitchFamily="34" charset="77"/>
                  <a:ea typeface="Lato" panose="020F0502020204030203" pitchFamily="34" charset="0"/>
                  <a:cs typeface="Lato" panose="020F0502020204030203" pitchFamily="34" charset="0"/>
                </a:rPr>
                <a:t>STORM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B080E45-E420-564F-9ACF-D13F0D04D696}"/>
                </a:ext>
              </a:extLst>
            </p:cNvPr>
            <p:cNvSpPr txBox="1"/>
            <p:nvPr/>
          </p:nvSpPr>
          <p:spPr>
            <a:xfrm>
              <a:off x="2957298" y="6086739"/>
              <a:ext cx="19873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Light" pitchFamily="2" charset="77"/>
                </a:rPr>
                <a:t>SIGNATURE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2361DF2-FE0F-4F00-94F6-AF62C78AB0E6}"/>
                </a:ext>
              </a:extLst>
            </p:cNvPr>
            <p:cNvSpPr txBox="1"/>
            <p:nvPr/>
          </p:nvSpPr>
          <p:spPr>
            <a:xfrm>
              <a:off x="5224872" y="6086739"/>
              <a:ext cx="19873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Light" pitchFamily="2" charset="77"/>
                </a:rPr>
                <a:t>SIGNATURE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4E24F69-77DD-0BBF-0EA0-358BF27735BE}"/>
                </a:ext>
              </a:extLst>
            </p:cNvPr>
            <p:cNvSpPr txBox="1"/>
            <p:nvPr/>
          </p:nvSpPr>
          <p:spPr>
            <a:xfrm>
              <a:off x="7529578" y="6113963"/>
              <a:ext cx="19873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Light" pitchFamily="2" charset="77"/>
                </a:rPr>
                <a:t>SIGNATURE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EC4AB10-ADDD-A8FC-D89D-35AA4DD12D72}"/>
                </a:ext>
              </a:extLst>
            </p:cNvPr>
            <p:cNvSpPr txBox="1"/>
            <p:nvPr/>
          </p:nvSpPr>
          <p:spPr>
            <a:xfrm>
              <a:off x="9797152" y="6100997"/>
              <a:ext cx="19873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Light" pitchFamily="2" charset="77"/>
                </a:rPr>
                <a:t>SIGNATURE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EC43CB-5B07-FF41-E355-A8FE1840E012}"/>
                </a:ext>
              </a:extLst>
            </p:cNvPr>
            <p:cNvSpPr txBox="1"/>
            <p:nvPr/>
          </p:nvSpPr>
          <p:spPr>
            <a:xfrm>
              <a:off x="-68993" y="4439603"/>
              <a:ext cx="2809180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3380"/>
                </a:lnSpc>
              </a:pPr>
              <a:br>
                <a:rPr lang="en-US" sz="3400" b="1" dirty="0">
                  <a:solidFill>
                    <a:srgbClr val="0069AA"/>
                  </a:solidFill>
                  <a:latin typeface="Montserrat" pitchFamily="2" charset="77"/>
                </a:rPr>
              </a:br>
              <a:r>
                <a:rPr lang="en-US" sz="3400" b="1" dirty="0">
                  <a:solidFill>
                    <a:srgbClr val="0069AA"/>
                  </a:solidFill>
                  <a:latin typeface="Montserrat" pitchFamily="2" charset="77"/>
                </a:rPr>
                <a:t>Signature</a:t>
              </a:r>
              <a:r>
                <a:rPr lang="en-US" sz="3400" b="1" dirty="0">
                  <a:solidFill>
                    <a:schemeClr val="bg1">
                      <a:lumMod val="65000"/>
                    </a:schemeClr>
                  </a:solidFill>
                  <a:latin typeface="Montserrat" pitchFamily="2" charset="77"/>
                </a:rPr>
                <a:t> </a:t>
              </a:r>
            </a:p>
            <a:p>
              <a:pPr algn="r">
                <a:lnSpc>
                  <a:spcPts val="3380"/>
                </a:lnSpc>
              </a:pPr>
              <a:r>
                <a:rPr lang="en-US" sz="3400" b="1" dirty="0">
                  <a:solidFill>
                    <a:schemeClr val="bg1">
                      <a:lumMod val="65000"/>
                    </a:schemeClr>
                  </a:solidFill>
                  <a:latin typeface="Montserrat" pitchFamily="2" charset="77"/>
                </a:rPr>
                <a:t>Colors</a:t>
              </a:r>
            </a:p>
          </p:txBody>
        </p:sp>
      </p:grpSp>
      <p:pic>
        <p:nvPicPr>
          <p:cNvPr id="34" name="Picture 33" descr="A white fence with a black background&#10;&#10;Description automatically generated">
            <a:extLst>
              <a:ext uri="{FF2B5EF4-FFF2-40B4-BE49-F238E27FC236}">
                <a16:creationId xmlns:a16="http://schemas.microsoft.com/office/drawing/2014/main" id="{99CB4AC6-E70F-F66F-B453-F603822BDF2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79" y="2584474"/>
            <a:ext cx="2150766" cy="42735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CA799B-9A3C-94F2-6673-08428AA18923}"/>
              </a:ext>
            </a:extLst>
          </p:cNvPr>
          <p:cNvSpPr txBox="1"/>
          <p:nvPr/>
        </p:nvSpPr>
        <p:spPr>
          <a:xfrm>
            <a:off x="160054" y="227052"/>
            <a:ext cx="2479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rPr>
              <a:t>Fence</a:t>
            </a:r>
            <a:endParaRPr lang="en-US" sz="4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1" name="Picture 20" descr="A blue and black logo&#10;&#10;Description automatically generated">
            <a:extLst>
              <a:ext uri="{FF2B5EF4-FFF2-40B4-BE49-F238E27FC236}">
                <a16:creationId xmlns:a16="http://schemas.microsoft.com/office/drawing/2014/main" id="{9F7FA3F5-2ED6-7CB1-8E8F-65FBB6F90BF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0757" y="6316344"/>
            <a:ext cx="1327355" cy="37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8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5A4DC-452D-B1C0-42D8-1DA63170F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96267DB-8AC4-6A39-32D7-C8D543DA23DE}"/>
              </a:ext>
            </a:extLst>
          </p:cNvPr>
          <p:cNvGrpSpPr/>
          <p:nvPr/>
        </p:nvGrpSpPr>
        <p:grpSpPr>
          <a:xfrm>
            <a:off x="220579" y="3513824"/>
            <a:ext cx="11750842" cy="3113515"/>
            <a:chOff x="220579" y="3513824"/>
            <a:chExt cx="11750842" cy="3113515"/>
          </a:xfrm>
        </p:grpSpPr>
        <p:pic>
          <p:nvPicPr>
            <p:cNvPr id="2" name="Picture Placeholder 18">
              <a:extLst>
                <a:ext uri="{FF2B5EF4-FFF2-40B4-BE49-F238E27FC236}">
                  <a16:creationId xmlns:a16="http://schemas.microsoft.com/office/drawing/2014/main" id="{5C449A05-0A2E-399D-A3CC-1AA5B1730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11033" y="3513824"/>
              <a:ext cx="4160388" cy="3113515"/>
            </a:xfrm>
            <a:prstGeom prst="rect">
              <a:avLst/>
            </a:prstGeom>
          </p:spPr>
        </p:pic>
        <p:pic>
          <p:nvPicPr>
            <p:cNvPr id="3" name="Picture Placeholder 20">
              <a:extLst>
                <a:ext uri="{FF2B5EF4-FFF2-40B4-BE49-F238E27FC236}">
                  <a16:creationId xmlns:a16="http://schemas.microsoft.com/office/drawing/2014/main" id="{0A463F3C-BA2C-E92B-67A4-6BDD77F61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69" t="11184" r="479" b="18226"/>
            <a:stretch/>
          </p:blipFill>
          <p:spPr>
            <a:xfrm>
              <a:off x="4319337" y="3513824"/>
              <a:ext cx="3339296" cy="3113514"/>
            </a:xfrm>
            <a:prstGeom prst="rect">
              <a:avLst/>
            </a:prstGeom>
          </p:spPr>
        </p:pic>
        <p:pic>
          <p:nvPicPr>
            <p:cNvPr id="4" name="Picture Placeholder 22">
              <a:extLst>
                <a:ext uri="{FF2B5EF4-FFF2-40B4-BE49-F238E27FC236}">
                  <a16:creationId xmlns:a16="http://schemas.microsoft.com/office/drawing/2014/main" id="{5805E672-A19B-36BA-49AA-863432D6B1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579" y="3513825"/>
              <a:ext cx="3946359" cy="3113514"/>
            </a:xfrm>
            <a:custGeom>
              <a:avLst/>
              <a:gdLst>
                <a:gd name="connsiteX0" fmla="*/ 0 w 2667000"/>
                <a:gd name="connsiteY0" fmla="*/ 0 h 2784709"/>
                <a:gd name="connsiteX1" fmla="*/ 2667000 w 2667000"/>
                <a:gd name="connsiteY1" fmla="*/ 0 h 2784709"/>
                <a:gd name="connsiteX2" fmla="*/ 2667000 w 2667000"/>
                <a:gd name="connsiteY2" fmla="*/ 2784709 h 2784709"/>
                <a:gd name="connsiteX3" fmla="*/ 0 w 2667000"/>
                <a:gd name="connsiteY3" fmla="*/ 2784709 h 2784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0" h="2784709">
                  <a:moveTo>
                    <a:pt x="0" y="0"/>
                  </a:moveTo>
                  <a:lnTo>
                    <a:pt x="2667000" y="0"/>
                  </a:lnTo>
                  <a:lnTo>
                    <a:pt x="2667000" y="2784709"/>
                  </a:lnTo>
                  <a:lnTo>
                    <a:pt x="0" y="2784709"/>
                  </a:lnTo>
                  <a:close/>
                </a:path>
              </a:pathLst>
            </a:cu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1D1960A-3A95-8D15-99D1-3F4CFD9289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579" y="230661"/>
            <a:ext cx="5570540" cy="3137577"/>
          </a:xfrm>
          <a:prstGeom prst="rect">
            <a:avLst/>
          </a:prstGeom>
        </p:spPr>
      </p:pic>
      <p:pic>
        <p:nvPicPr>
          <p:cNvPr id="6" name="Picture Placeholder 27">
            <a:extLst>
              <a:ext uri="{FF2B5EF4-FFF2-40B4-BE49-F238E27FC236}">
                <a16:creationId xmlns:a16="http://schemas.microsoft.com/office/drawing/2014/main" id="{E7E28A73-AAC7-797A-B8E9-98181852C8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97" t="-133242" r="-851"/>
          <a:stretch/>
        </p:blipFill>
        <p:spPr>
          <a:xfrm>
            <a:off x="6096000" y="-361964"/>
            <a:ext cx="5570540" cy="3113515"/>
          </a:xfrm>
          <a:prstGeom prst="rect">
            <a:avLst/>
          </a:prstGeom>
        </p:spPr>
      </p:pic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5BC5F164-2BB6-3C2E-0DBC-3C23F29B699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4066" y="230661"/>
            <a:ext cx="1327355" cy="3759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244929-C239-F748-4634-43C35F4705D4}"/>
              </a:ext>
            </a:extLst>
          </p:cNvPr>
          <p:cNvSpPr txBox="1"/>
          <p:nvPr/>
        </p:nvSpPr>
        <p:spPr>
          <a:xfrm>
            <a:off x="6096000" y="1052938"/>
            <a:ext cx="2227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77"/>
              </a:rPr>
              <a:t>INSTALLATION GALLERY</a:t>
            </a:r>
          </a:p>
        </p:txBody>
      </p:sp>
    </p:spTree>
    <p:extLst>
      <p:ext uri="{BB962C8B-B14F-4D97-AF65-F5344CB8AC3E}">
        <p14:creationId xmlns:p14="http://schemas.microsoft.com/office/powerpoint/2010/main" val="294863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20445-36AF-0F15-AC5A-74DEFFEF0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57F353D4-B351-DFCC-F4BA-733A8ED0F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97AF84E-6E66-6D95-CFEB-80634CEA6279}"/>
              </a:ext>
            </a:extLst>
          </p:cNvPr>
          <p:cNvGrpSpPr/>
          <p:nvPr/>
        </p:nvGrpSpPr>
        <p:grpSpPr>
          <a:xfrm>
            <a:off x="208445" y="3526858"/>
            <a:ext cx="11796862" cy="2805948"/>
            <a:chOff x="198739" y="3510858"/>
            <a:chExt cx="11796862" cy="2805948"/>
          </a:xfrm>
        </p:grpSpPr>
        <p:pic>
          <p:nvPicPr>
            <p:cNvPr id="5" name="Picture Placeholder 3">
              <a:extLst>
                <a:ext uri="{FF2B5EF4-FFF2-40B4-BE49-F238E27FC236}">
                  <a16:creationId xmlns:a16="http://schemas.microsoft.com/office/drawing/2014/main" id="{5DC81E77-A1D9-9A3C-3816-D6D635641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7718" y="3510858"/>
              <a:ext cx="5797883" cy="2805948"/>
            </a:xfrm>
            <a:prstGeom prst="rect">
              <a:avLst/>
            </a:prstGeom>
          </p:spPr>
        </p:pic>
        <p:pic>
          <p:nvPicPr>
            <p:cNvPr id="6" name="Picture Placeholder 9">
              <a:extLst>
                <a:ext uri="{FF2B5EF4-FFF2-40B4-BE49-F238E27FC236}">
                  <a16:creationId xmlns:a16="http://schemas.microsoft.com/office/drawing/2014/main" id="{9388E72E-5F77-DEDA-4550-ABDE0BF63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8739" y="3510858"/>
              <a:ext cx="5804105" cy="278994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AABCE5F-85A3-47E4-7A76-4E36CB083B85}"/>
              </a:ext>
            </a:extLst>
          </p:cNvPr>
          <p:cNvGrpSpPr/>
          <p:nvPr/>
        </p:nvGrpSpPr>
        <p:grpSpPr>
          <a:xfrm>
            <a:off x="197569" y="179716"/>
            <a:ext cx="11796862" cy="3167426"/>
            <a:chOff x="198739" y="179716"/>
            <a:chExt cx="11796862" cy="3167426"/>
          </a:xfrm>
        </p:grpSpPr>
        <p:pic>
          <p:nvPicPr>
            <p:cNvPr id="4" name="Picture Placeholder 7">
              <a:extLst>
                <a:ext uri="{FF2B5EF4-FFF2-40B4-BE49-F238E27FC236}">
                  <a16:creationId xmlns:a16="http://schemas.microsoft.com/office/drawing/2014/main" id="{75D902AD-5C17-50E2-8331-441DD6CE9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07"/>
            <a:stretch/>
          </p:blipFill>
          <p:spPr>
            <a:xfrm>
              <a:off x="198739" y="179716"/>
              <a:ext cx="5804105" cy="3167426"/>
            </a:xfrm>
            <a:prstGeom prst="rect">
              <a:avLst/>
            </a:prstGeom>
          </p:spPr>
        </p:pic>
        <p:pic>
          <p:nvPicPr>
            <p:cNvPr id="7" name="Picture Placeholder 16">
              <a:extLst>
                <a:ext uri="{FF2B5EF4-FFF2-40B4-BE49-F238E27FC236}">
                  <a16:creationId xmlns:a16="http://schemas.microsoft.com/office/drawing/2014/main" id="{78AD4D0F-8824-5A7A-2D21-3AD082F6E8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89158" y="179716"/>
              <a:ext cx="5806443" cy="3167426"/>
            </a:xfrm>
            <a:prstGeom prst="rect">
              <a:avLst/>
            </a:prstGeom>
          </p:spPr>
        </p:pic>
      </p:grpSp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A5D1C766-44FB-09C5-2341-843724C3B7D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57" y="6316344"/>
            <a:ext cx="1327355" cy="37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0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8CABF23-10E8-69C2-F7B0-86EFF08D8A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2593" cy="196145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Freeform: Shape 12">
            <a:extLst>
              <a:ext uri="{FF2B5EF4-FFF2-40B4-BE49-F238E27FC236}">
                <a16:creationId xmlns:a16="http://schemas.microsoft.com/office/drawing/2014/main" id="{E9FC9871-A56B-4D87-8A2E-4E251EBC2043}"/>
              </a:ext>
            </a:extLst>
          </p:cNvPr>
          <p:cNvSpPr/>
          <p:nvPr/>
        </p:nvSpPr>
        <p:spPr>
          <a:xfrm>
            <a:off x="8606272" y="1943482"/>
            <a:ext cx="3596321" cy="4259727"/>
          </a:xfrm>
          <a:custGeom>
            <a:avLst/>
            <a:gdLst>
              <a:gd name="connsiteX0" fmla="*/ 0 w 3451123"/>
              <a:gd name="connsiteY0" fmla="*/ 0 h 4247535"/>
              <a:gd name="connsiteX1" fmla="*/ 3092568 w 3451123"/>
              <a:gd name="connsiteY1" fmla="*/ 0 h 4247535"/>
              <a:gd name="connsiteX2" fmla="*/ 3451123 w 3451123"/>
              <a:gd name="connsiteY2" fmla="*/ 1604104 h 4247535"/>
              <a:gd name="connsiteX3" fmla="*/ 3451123 w 3451123"/>
              <a:gd name="connsiteY3" fmla="*/ 4247535 h 4247535"/>
              <a:gd name="connsiteX4" fmla="*/ 949424 w 3451123"/>
              <a:gd name="connsiteY4" fmla="*/ 4247535 h 4247535"/>
              <a:gd name="connsiteX0" fmla="*/ 0 w 3451123"/>
              <a:gd name="connsiteY0" fmla="*/ 0 h 4247535"/>
              <a:gd name="connsiteX1" fmla="*/ 3092568 w 3451123"/>
              <a:gd name="connsiteY1" fmla="*/ 0 h 4247535"/>
              <a:gd name="connsiteX2" fmla="*/ 3046355 w 3451123"/>
              <a:gd name="connsiteY2" fmla="*/ 1640680 h 4247535"/>
              <a:gd name="connsiteX3" fmla="*/ 3451123 w 3451123"/>
              <a:gd name="connsiteY3" fmla="*/ 4247535 h 4247535"/>
              <a:gd name="connsiteX4" fmla="*/ 949424 w 3451123"/>
              <a:gd name="connsiteY4" fmla="*/ 4247535 h 4247535"/>
              <a:gd name="connsiteX5" fmla="*/ 0 w 3451123"/>
              <a:gd name="connsiteY5" fmla="*/ 0 h 4247535"/>
              <a:gd name="connsiteX0" fmla="*/ 0 w 3451123"/>
              <a:gd name="connsiteY0" fmla="*/ 0 h 4247535"/>
              <a:gd name="connsiteX1" fmla="*/ 3061432 w 3451123"/>
              <a:gd name="connsiteY1" fmla="*/ 12192 h 4247535"/>
              <a:gd name="connsiteX2" fmla="*/ 3046355 w 3451123"/>
              <a:gd name="connsiteY2" fmla="*/ 1640680 h 4247535"/>
              <a:gd name="connsiteX3" fmla="*/ 3451123 w 3451123"/>
              <a:gd name="connsiteY3" fmla="*/ 4247535 h 4247535"/>
              <a:gd name="connsiteX4" fmla="*/ 949424 w 3451123"/>
              <a:gd name="connsiteY4" fmla="*/ 4247535 h 4247535"/>
              <a:gd name="connsiteX5" fmla="*/ 0 w 3451123"/>
              <a:gd name="connsiteY5" fmla="*/ 0 h 4247535"/>
              <a:gd name="connsiteX0" fmla="*/ 0 w 3061432"/>
              <a:gd name="connsiteY0" fmla="*/ 0 h 4259727"/>
              <a:gd name="connsiteX1" fmla="*/ 3061432 w 3061432"/>
              <a:gd name="connsiteY1" fmla="*/ 12192 h 4259727"/>
              <a:gd name="connsiteX2" fmla="*/ 3046355 w 3061432"/>
              <a:gd name="connsiteY2" fmla="*/ 1640680 h 4259727"/>
              <a:gd name="connsiteX3" fmla="*/ 3046355 w 3061432"/>
              <a:gd name="connsiteY3" fmla="*/ 4259727 h 4259727"/>
              <a:gd name="connsiteX4" fmla="*/ 949424 w 3061432"/>
              <a:gd name="connsiteY4" fmla="*/ 4247535 h 4259727"/>
              <a:gd name="connsiteX5" fmla="*/ 0 w 3061432"/>
              <a:gd name="connsiteY5" fmla="*/ 0 h 42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1432" h="4259727">
                <a:moveTo>
                  <a:pt x="0" y="0"/>
                </a:moveTo>
                <a:lnTo>
                  <a:pt x="3061432" y="12192"/>
                </a:lnTo>
                <a:lnTo>
                  <a:pt x="3046355" y="1640680"/>
                </a:lnTo>
                <a:lnTo>
                  <a:pt x="3046355" y="4259727"/>
                </a:lnTo>
                <a:lnTo>
                  <a:pt x="949424" y="4247535"/>
                </a:lnTo>
                <a:lnTo>
                  <a:pt x="0" y="0"/>
                </a:lnTo>
                <a:close/>
              </a:path>
            </a:pathLst>
          </a:custGeom>
          <a:solidFill>
            <a:srgbClr val="0069AA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Freeform: Shape 13">
            <a:extLst>
              <a:ext uri="{FF2B5EF4-FFF2-40B4-BE49-F238E27FC236}">
                <a16:creationId xmlns:a16="http://schemas.microsoft.com/office/drawing/2014/main" id="{1F26103F-C393-4D41-B6DF-FCDB0F44CABC}"/>
              </a:ext>
            </a:extLst>
          </p:cNvPr>
          <p:cNvSpPr/>
          <p:nvPr/>
        </p:nvSpPr>
        <p:spPr>
          <a:xfrm flipH="1">
            <a:off x="0" y="1966664"/>
            <a:ext cx="2029464" cy="4247535"/>
          </a:xfrm>
          <a:custGeom>
            <a:avLst/>
            <a:gdLst>
              <a:gd name="connsiteX0" fmla="*/ 2029464 w 2029464"/>
              <a:gd name="connsiteY0" fmla="*/ 0 h 4247535"/>
              <a:gd name="connsiteX1" fmla="*/ 964360 w 2029464"/>
              <a:gd name="connsiteY1" fmla="*/ 0 h 4247535"/>
              <a:gd name="connsiteX2" fmla="*/ 0 w 2029464"/>
              <a:gd name="connsiteY2" fmla="*/ 4247535 h 4247535"/>
              <a:gd name="connsiteX3" fmla="*/ 2029464 w 2029464"/>
              <a:gd name="connsiteY3" fmla="*/ 4247535 h 4247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464" h="4247535">
                <a:moveTo>
                  <a:pt x="2029464" y="0"/>
                </a:moveTo>
                <a:lnTo>
                  <a:pt x="964360" y="0"/>
                </a:lnTo>
                <a:lnTo>
                  <a:pt x="0" y="4247535"/>
                </a:lnTo>
                <a:lnTo>
                  <a:pt x="2029464" y="4247535"/>
                </a:lnTo>
                <a:close/>
              </a:path>
            </a:pathLst>
          </a:custGeom>
          <a:solidFill>
            <a:srgbClr val="0069AA">
              <a:alpha val="5033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EC136D6-6D62-8DF0-3CCB-02A8E6E2E5E9}"/>
              </a:ext>
            </a:extLst>
          </p:cNvPr>
          <p:cNvGrpSpPr/>
          <p:nvPr/>
        </p:nvGrpSpPr>
        <p:grpSpPr>
          <a:xfrm>
            <a:off x="2083139" y="3644710"/>
            <a:ext cx="3235438" cy="1925931"/>
            <a:chOff x="2083139" y="3644710"/>
            <a:chExt cx="3235438" cy="192593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D50D478-D8F1-4CB4-9D35-A6939ACD20D3}"/>
                </a:ext>
              </a:extLst>
            </p:cNvPr>
            <p:cNvSpPr/>
            <p:nvPr/>
          </p:nvSpPr>
          <p:spPr>
            <a:xfrm>
              <a:off x="2083139" y="3985592"/>
              <a:ext cx="3235438" cy="15850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marR="0" indent="-171450"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Lato Semibold" panose="020F0502020204030203" pitchFamily="34" charset="0"/>
                  <a:ea typeface="Lato Semibold" panose="020F0502020204030203" pitchFamily="34" charset="0"/>
                  <a:cs typeface="Lato Semibold" panose="020F0502020204030203" pitchFamily="34" charset="0"/>
                </a:rPr>
                <a:t>Cellular PVC deck board</a:t>
              </a:r>
            </a:p>
            <a:p>
              <a:pPr marL="171450" marR="0" indent="-171450"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Semibold" panose="020F0502020204030203" pitchFamily="34" charset="0"/>
                  <a:ea typeface="Lato Semibold" panose="020F0502020204030203" pitchFamily="34" charset="0"/>
                  <a:cs typeface="Lato Semibold" panose="020F0502020204030203" pitchFamily="34" charset="0"/>
                </a:rPr>
                <a:t>Suitable for residential use</a:t>
              </a:r>
              <a:endPara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endParaRPr>
            </a:p>
            <a:p>
              <a:pPr marL="171450" marR="0" indent="-171450"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Semibold" panose="020F0502020204030203" pitchFamily="34" charset="0"/>
                  <a:ea typeface="Lato Semibold" panose="020F0502020204030203" pitchFamily="34" charset="0"/>
                  <a:cs typeface="Lato Semibold" panose="020F0502020204030203" pitchFamily="34" charset="0"/>
                </a:rPr>
                <a:t>E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Lato Semibold" panose="020F0502020204030203" pitchFamily="34" charset="0"/>
                  <a:ea typeface="Lato Semibold" panose="020F0502020204030203" pitchFamily="34" charset="0"/>
                  <a:cs typeface="Lato Semibold" panose="020F0502020204030203" pitchFamily="34" charset="0"/>
                </a:rPr>
                <a:t>nvironmentally-friendly alternative</a:t>
              </a:r>
              <a:b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Lato Semibold" panose="020F0502020204030203" pitchFamily="34" charset="0"/>
                  <a:ea typeface="Lato Semibold" panose="020F0502020204030203" pitchFamily="34" charset="0"/>
                  <a:cs typeface="Lato Semibold" panose="020F0502020204030203" pitchFamily="34" charset="0"/>
                </a:rPr>
              </a:b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Lato Semibold" panose="020F0502020204030203" pitchFamily="34" charset="0"/>
                  <a:ea typeface="Lato Semibold" panose="020F0502020204030203" pitchFamily="34" charset="0"/>
                  <a:cs typeface="Lato Semibold" panose="020F0502020204030203" pitchFamily="34" charset="0"/>
                </a:rPr>
                <a:t>to lumber and composite</a:t>
              </a:r>
            </a:p>
            <a:p>
              <a:pPr marL="171450" marR="0" indent="-171450"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Lato Semibold" panose="020F0502020204030203" pitchFamily="34" charset="0"/>
                  <a:ea typeface="Lato Semibold" panose="020F0502020204030203" pitchFamily="34" charset="0"/>
                  <a:cs typeface="Lato Semibold" panose="020F0502020204030203" pitchFamily="34" charset="0"/>
                </a:rPr>
                <a:t>Approved for ground contact, resistant to moisture and rot</a:t>
              </a:r>
              <a:endPara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9DD135-187C-4B03-9B30-58E7C493BE9B}"/>
                </a:ext>
              </a:extLst>
            </p:cNvPr>
            <p:cNvSpPr/>
            <p:nvPr/>
          </p:nvSpPr>
          <p:spPr>
            <a:xfrm>
              <a:off x="2176426" y="3644710"/>
              <a:ext cx="27269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0069AA"/>
                  </a:solidFill>
                  <a:latin typeface="Montserrat" pitchFamily="2" charset="77"/>
                  <a:ea typeface="Lato" panose="020F0502020204030203" pitchFamily="34" charset="0"/>
                  <a:cs typeface="Lato" panose="020F0502020204030203" pitchFamily="34" charset="0"/>
                </a:rPr>
                <a:t>VEKAdeck Features</a:t>
              </a:r>
            </a:p>
          </p:txBody>
        </p:sp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3D18C38-7FEC-9A3A-E278-5FF91D5018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331" y="1856818"/>
            <a:ext cx="5041900" cy="4467225"/>
          </a:xfrm>
        </p:spPr>
      </p:pic>
      <p:pic>
        <p:nvPicPr>
          <p:cNvPr id="12" name="Picture 11" descr="A blue and black logo&#10;&#10;Description automatically generated">
            <a:extLst>
              <a:ext uri="{FF2B5EF4-FFF2-40B4-BE49-F238E27FC236}">
                <a16:creationId xmlns:a16="http://schemas.microsoft.com/office/drawing/2014/main" id="{670AFE51-D9C6-59A9-2B91-3C0B62300B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70" y="406992"/>
            <a:ext cx="5513721" cy="11474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7C5871-7DB0-9C95-4F1B-F73643FAC480}"/>
              </a:ext>
            </a:extLst>
          </p:cNvPr>
          <p:cNvSpPr txBox="1"/>
          <p:nvPr/>
        </p:nvSpPr>
        <p:spPr>
          <a:xfrm>
            <a:off x="1479725" y="2368450"/>
            <a:ext cx="50573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9AA"/>
                </a:solidFill>
                <a:latin typeface="Montserrat" pitchFamily="2" charset="77"/>
              </a:rPr>
              <a:t>Transform</a:t>
            </a:r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 </a:t>
            </a:r>
          </a:p>
          <a:p>
            <a:r>
              <a:rPr lang="en-US" sz="3200" b="1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Outdoor Spaces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FB7DE74-0CCB-DF0E-2FDA-6FAE7E5F07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578"/>
            <a:ext cx="12202593" cy="101142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78122B17-825B-7150-2CB9-97447B50DC4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61" y="6316344"/>
            <a:ext cx="1327355" cy="37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4614</TotalTime>
  <Words>947</Words>
  <Application>Microsoft Macintosh PowerPoint</Application>
  <PresentationFormat>Widescreen</PresentationFormat>
  <Paragraphs>256</Paragraphs>
  <Slides>26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Calibri</vt:lpstr>
      <vt:lpstr>Calibri Light</vt:lpstr>
      <vt:lpstr>Courier New</vt:lpstr>
      <vt:lpstr>Lato</vt:lpstr>
      <vt:lpstr>Lato Light</vt:lpstr>
      <vt:lpstr>Lato Semibold</vt:lpstr>
      <vt:lpstr>Montserrat</vt:lpstr>
      <vt:lpstr>Montserrat Light</vt:lpstr>
      <vt:lpstr>System Font Regular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maranita</dc:creator>
  <cp:lastModifiedBy>Susan Rosa</cp:lastModifiedBy>
  <cp:revision>272</cp:revision>
  <cp:lastPrinted>2024-02-21T19:52:02Z</cp:lastPrinted>
  <dcterms:created xsi:type="dcterms:W3CDTF">2018-07-17T11:16:02Z</dcterms:created>
  <dcterms:modified xsi:type="dcterms:W3CDTF">2024-02-23T19:39:55Z</dcterms:modified>
</cp:coreProperties>
</file>