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0"/>
  </p:notesMasterIdLst>
  <p:sldIdLst>
    <p:sldId id="257" r:id="rId2"/>
    <p:sldId id="258" r:id="rId3"/>
    <p:sldId id="259" r:id="rId4"/>
    <p:sldId id="307" r:id="rId5"/>
    <p:sldId id="256" r:id="rId6"/>
    <p:sldId id="260" r:id="rId7"/>
    <p:sldId id="305" r:id="rId8"/>
    <p:sldId id="306" r:id="rId9"/>
    <p:sldId id="262" r:id="rId10"/>
    <p:sldId id="264" r:id="rId11"/>
    <p:sldId id="263" r:id="rId12"/>
    <p:sldId id="265" r:id="rId13"/>
    <p:sldId id="267" r:id="rId14"/>
    <p:sldId id="266" r:id="rId15"/>
    <p:sldId id="270" r:id="rId16"/>
    <p:sldId id="271" r:id="rId17"/>
    <p:sldId id="272" r:id="rId18"/>
    <p:sldId id="273" r:id="rId19"/>
    <p:sldId id="281" r:id="rId20"/>
    <p:sldId id="274" r:id="rId21"/>
    <p:sldId id="295" r:id="rId22"/>
    <p:sldId id="276" r:id="rId23"/>
    <p:sldId id="277" r:id="rId24"/>
    <p:sldId id="278" r:id="rId25"/>
    <p:sldId id="279" r:id="rId26"/>
    <p:sldId id="280" r:id="rId27"/>
    <p:sldId id="282" r:id="rId28"/>
    <p:sldId id="283" r:id="rId29"/>
    <p:sldId id="289" r:id="rId30"/>
    <p:sldId id="284" r:id="rId31"/>
    <p:sldId id="285" r:id="rId32"/>
    <p:sldId id="286" r:id="rId33"/>
    <p:sldId id="304" r:id="rId34"/>
    <p:sldId id="288" r:id="rId35"/>
    <p:sldId id="290" r:id="rId36"/>
    <p:sldId id="291" r:id="rId37"/>
    <p:sldId id="292" r:id="rId38"/>
    <p:sldId id="294" r:id="rId39"/>
    <p:sldId id="293" r:id="rId40"/>
    <p:sldId id="296" r:id="rId41"/>
    <p:sldId id="297" r:id="rId42"/>
    <p:sldId id="298" r:id="rId43"/>
    <p:sldId id="302" r:id="rId44"/>
    <p:sldId id="299" r:id="rId45"/>
    <p:sldId id="303" r:id="rId46"/>
    <p:sldId id="269" r:id="rId47"/>
    <p:sldId id="300" r:id="rId48"/>
    <p:sldId id="301" r:id="rId4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C4C7"/>
    <a:srgbClr val="0069B4"/>
    <a:srgbClr val="0072BC"/>
    <a:srgbClr val="2E74B7"/>
    <a:srgbClr val="3B3838"/>
    <a:srgbClr val="92D050"/>
    <a:srgbClr val="94817B"/>
    <a:srgbClr val="64493C"/>
    <a:srgbClr val="004430"/>
    <a:srgbClr val="7457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76"/>
    <p:restoredTop sz="94683"/>
  </p:normalViewPr>
  <p:slideViewPr>
    <p:cSldViewPr snapToGrid="0" snapToObjects="1">
      <p:cViewPr varScale="1">
        <p:scale>
          <a:sx n="244" d="100"/>
          <a:sy n="244" d="100"/>
        </p:scale>
        <p:origin x="1328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42713A-F0F0-3A46-A0F7-E3CA1815CBD2}" type="datetimeFigureOut">
              <a:rPr lang="en-US" smtClean="0"/>
              <a:t>5/29/20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29E8C0-9862-8C4A-9EF6-B9C5A6674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521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Alternate slide with video options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9E8C0-9862-8C4A-9EF6-B9C5A6674FBB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412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Alternate slide with video options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9E8C0-9862-8C4A-9EF6-B9C5A6674FBB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401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Alternate slide with video options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9E8C0-9862-8C4A-9EF6-B9C5A6674FBB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083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CA27-ADE7-3C48-99C9-9A8BCCE4CBF3}" type="datetimeFigureOut">
              <a:rPr lang="en-US" smtClean="0"/>
              <a:t>5/29/20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8CDB-9B38-9048-AAE6-E95C73DAF1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4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CA27-ADE7-3C48-99C9-9A8BCCE4CBF3}" type="datetimeFigureOut">
              <a:rPr lang="en-US" smtClean="0"/>
              <a:t>5/29/20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8CDB-9B38-9048-AAE6-E95C73DAF1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0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CA27-ADE7-3C48-99C9-9A8BCCE4CBF3}" type="datetimeFigureOut">
              <a:rPr lang="en-US" smtClean="0"/>
              <a:t>5/29/20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8CDB-9B38-9048-AAE6-E95C73DAF1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18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CA27-ADE7-3C48-99C9-9A8BCCE4CBF3}" type="datetimeFigureOut">
              <a:rPr lang="en-US" smtClean="0"/>
              <a:t>5/29/20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8CDB-9B38-9048-AAE6-E95C73DAF1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15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CA27-ADE7-3C48-99C9-9A8BCCE4CBF3}" type="datetimeFigureOut">
              <a:rPr lang="en-US" smtClean="0"/>
              <a:t>5/29/20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8CDB-9B38-9048-AAE6-E95C73DAF1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69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CA27-ADE7-3C48-99C9-9A8BCCE4CBF3}" type="datetimeFigureOut">
              <a:rPr lang="en-US" smtClean="0"/>
              <a:t>5/29/20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8CDB-9B38-9048-AAE6-E95C73DAF1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716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CA27-ADE7-3C48-99C9-9A8BCCE4CBF3}" type="datetimeFigureOut">
              <a:rPr lang="en-US" smtClean="0"/>
              <a:t>5/29/20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8CDB-9B38-9048-AAE6-E95C73DAF1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348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CA27-ADE7-3C48-99C9-9A8BCCE4CBF3}" type="datetimeFigureOut">
              <a:rPr lang="en-US" smtClean="0"/>
              <a:t>5/29/20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8CDB-9B38-9048-AAE6-E95C73DAF1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67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CA27-ADE7-3C48-99C9-9A8BCCE4CBF3}" type="datetimeFigureOut">
              <a:rPr lang="en-US" smtClean="0"/>
              <a:t>5/29/20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8CDB-9B38-9048-AAE6-E95C73DAF1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25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CA27-ADE7-3C48-99C9-9A8BCCE4CBF3}" type="datetimeFigureOut">
              <a:rPr lang="en-US" smtClean="0"/>
              <a:t>5/29/20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8CDB-9B38-9048-AAE6-E95C73DAF1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54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CA27-ADE7-3C48-99C9-9A8BCCE4CBF3}" type="datetimeFigureOut">
              <a:rPr lang="en-US" smtClean="0"/>
              <a:t>5/29/20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8CDB-9B38-9048-AAE6-E95C73DAF1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40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FFCA27-ADE7-3C48-99C9-9A8BCCE4CBF3}" type="datetimeFigureOut">
              <a:rPr lang="en-US" smtClean="0"/>
              <a:t>5/29/20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8CDB-9B38-9048-AAE6-E95C73DAF1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56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emf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emf"/><Relationship Id="rId4" Type="http://schemas.openxmlformats.org/officeDocument/2006/relationships/image" Target="../media/image4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video" Target="https://www.youtube.com/embed/-VOoUr5EA9g?feature=oembed" TargetMode="External"/><Relationship Id="rId7" Type="http://schemas.openxmlformats.org/officeDocument/2006/relationships/image" Target="../media/image5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2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9" Type="http://schemas.openxmlformats.org/officeDocument/2006/relationships/hyperlink" Target="https://youtu.be/-VOoUr5EA9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emf"/><Relationship Id="rId4" Type="http://schemas.openxmlformats.org/officeDocument/2006/relationships/image" Target="../media/image5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emf"/><Relationship Id="rId3" Type="http://schemas.openxmlformats.org/officeDocument/2006/relationships/video" Target="../media/media2.mp4"/><Relationship Id="rId7" Type="http://schemas.openxmlformats.org/officeDocument/2006/relationships/image" Target="../media/image61.png"/><Relationship Id="rId2" Type="http://schemas.microsoft.com/office/2007/relationships/media" Target="../media/media2.mp4"/><Relationship Id="rId1" Type="http://schemas.openxmlformats.org/officeDocument/2006/relationships/video" Target="https://www.youtube.com/embed/paTmbHnJb1c?feature=oembed" TargetMode="External"/><Relationship Id="rId6" Type="http://schemas.openxmlformats.org/officeDocument/2006/relationships/image" Target="../media/image60.jpeg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63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emf"/><Relationship Id="rId3" Type="http://schemas.openxmlformats.org/officeDocument/2006/relationships/image" Target="../media/image67.svg"/><Relationship Id="rId7" Type="http://schemas.openxmlformats.org/officeDocument/2006/relationships/image" Target="../media/image71.emf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emf"/><Relationship Id="rId5" Type="http://schemas.openxmlformats.org/officeDocument/2006/relationships/image" Target="../media/image69.emf"/><Relationship Id="rId4" Type="http://schemas.openxmlformats.org/officeDocument/2006/relationships/image" Target="../media/image6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video" Target="https://www.youtube.com/embed/_U9jZWXPNgI?feature=oembed" TargetMode="External"/><Relationship Id="rId7" Type="http://schemas.openxmlformats.org/officeDocument/2006/relationships/image" Target="../media/image78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77.jp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8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emf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E2E6813-C1CD-014F-9541-85A241E1EB3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0083" y="9809"/>
            <a:ext cx="9164083" cy="4383486"/>
          </a:xfrm>
          <a:prstGeom prst="rect">
            <a:avLst/>
          </a:prstGeom>
        </p:spPr>
      </p:pic>
      <p:sp>
        <p:nvSpPr>
          <p:cNvPr id="5" name="Google Shape;10;p2">
            <a:extLst>
              <a:ext uri="{FF2B5EF4-FFF2-40B4-BE49-F238E27FC236}">
                <a16:creationId xmlns:a16="http://schemas.microsoft.com/office/drawing/2014/main" id="{0AFDC0B9-4001-5F4C-98CE-3A88FE6B88B3}"/>
              </a:ext>
            </a:extLst>
          </p:cNvPr>
          <p:cNvSpPr/>
          <p:nvPr/>
        </p:nvSpPr>
        <p:spPr>
          <a:xfrm>
            <a:off x="-20083" y="2691114"/>
            <a:ext cx="9174125" cy="2452386"/>
          </a:xfrm>
          <a:prstGeom prst="rect">
            <a:avLst/>
          </a:prstGeom>
          <a:solidFill>
            <a:srgbClr val="004430">
              <a:alpha val="52941"/>
            </a:srgbClr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13"/>
          </a:p>
        </p:txBody>
      </p:sp>
      <p:grpSp>
        <p:nvGrpSpPr>
          <p:cNvPr id="6" name="Google Shape;12;p2">
            <a:extLst>
              <a:ext uri="{FF2B5EF4-FFF2-40B4-BE49-F238E27FC236}">
                <a16:creationId xmlns:a16="http://schemas.microsoft.com/office/drawing/2014/main" id="{103F106D-5410-7D44-B7C0-085E0D939E21}"/>
              </a:ext>
            </a:extLst>
          </p:cNvPr>
          <p:cNvGrpSpPr/>
          <p:nvPr/>
        </p:nvGrpSpPr>
        <p:grpSpPr>
          <a:xfrm>
            <a:off x="-20083" y="3776241"/>
            <a:ext cx="9184166" cy="1367260"/>
            <a:chOff x="1" y="5687967"/>
            <a:chExt cx="6722282" cy="1177908"/>
          </a:xfrm>
        </p:grpSpPr>
        <p:sp>
          <p:nvSpPr>
            <p:cNvPr id="7" name="Google Shape;13;p2">
              <a:extLst>
                <a:ext uri="{FF2B5EF4-FFF2-40B4-BE49-F238E27FC236}">
                  <a16:creationId xmlns:a16="http://schemas.microsoft.com/office/drawing/2014/main" id="{57E95F8C-32B2-134A-9AE1-7215B2E76F83}"/>
                </a:ext>
              </a:extLst>
            </p:cNvPr>
            <p:cNvSpPr/>
            <p:nvPr/>
          </p:nvSpPr>
          <p:spPr>
            <a:xfrm>
              <a:off x="1" y="5948175"/>
              <a:ext cx="6722282" cy="917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13" dirty="0"/>
            </a:p>
          </p:txBody>
        </p:sp>
        <p:sp>
          <p:nvSpPr>
            <p:cNvPr id="8" name="Google Shape;14;p2">
              <a:extLst>
                <a:ext uri="{FF2B5EF4-FFF2-40B4-BE49-F238E27FC236}">
                  <a16:creationId xmlns:a16="http://schemas.microsoft.com/office/drawing/2014/main" id="{742FBA59-9E32-A441-A9F8-936D9337489F}"/>
                </a:ext>
              </a:extLst>
            </p:cNvPr>
            <p:cNvSpPr/>
            <p:nvPr/>
          </p:nvSpPr>
          <p:spPr>
            <a:xfrm>
              <a:off x="818800" y="5687967"/>
              <a:ext cx="457800" cy="3363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13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7773CBE-1733-FC4F-968A-FC13EFF95F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20" y="4244495"/>
            <a:ext cx="3756678" cy="78181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BBC5551-D9A7-E647-A2AE-35F57C6EC4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898" y="3407844"/>
            <a:ext cx="406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4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5;p12">
            <a:extLst>
              <a:ext uri="{FF2B5EF4-FFF2-40B4-BE49-F238E27FC236}">
                <a16:creationId xmlns:a16="http://schemas.microsoft.com/office/drawing/2014/main" id="{A30C01F7-A5C2-244D-B7A5-0C92667D0720}"/>
              </a:ext>
            </a:extLst>
          </p:cNvPr>
          <p:cNvSpPr/>
          <p:nvPr/>
        </p:nvSpPr>
        <p:spPr>
          <a:xfrm>
            <a:off x="88913" y="87507"/>
            <a:ext cx="8965107" cy="4968444"/>
          </a:xfrm>
          <a:prstGeom prst="rect">
            <a:avLst/>
          </a:prstGeom>
          <a:noFill/>
          <a:ln w="228600" cap="flat" cmpd="sng">
            <a:solidFill>
              <a:srgbClr val="0072B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13"/>
          </a:p>
        </p:txBody>
      </p:sp>
      <p:sp>
        <p:nvSpPr>
          <p:cNvPr id="4" name="Google Shape;182;p29">
            <a:extLst>
              <a:ext uri="{FF2B5EF4-FFF2-40B4-BE49-F238E27FC236}">
                <a16:creationId xmlns:a16="http://schemas.microsoft.com/office/drawing/2014/main" id="{4708B357-1C18-A54D-A01F-81FBB1A0FE14}"/>
              </a:ext>
            </a:extLst>
          </p:cNvPr>
          <p:cNvSpPr txBox="1">
            <a:spLocks/>
          </p:cNvSpPr>
          <p:nvPr/>
        </p:nvSpPr>
        <p:spPr>
          <a:xfrm>
            <a:off x="5262228" y="2258490"/>
            <a:ext cx="3227146" cy="182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1800" dirty="0"/>
              <a:t>The attractive, woodgrain appearance will not splinter, flake or peel, and provides a slip-resistant, low-maintenance surface for kids to safely play on.</a:t>
            </a:r>
          </a:p>
        </p:txBody>
      </p:sp>
      <p:pic>
        <p:nvPicPr>
          <p:cNvPr id="5" name="Google Shape;183;p29">
            <a:extLst>
              <a:ext uri="{FF2B5EF4-FFF2-40B4-BE49-F238E27FC236}">
                <a16:creationId xmlns:a16="http://schemas.microsoft.com/office/drawing/2014/main" id="{0596C688-2AA1-BA45-9EDA-36C2BE71DC31}"/>
              </a:ext>
            </a:extLst>
          </p:cNvPr>
          <p:cNvPicPr preferRelativeResize="0"/>
          <p:nvPr/>
        </p:nvPicPr>
        <p:blipFill>
          <a:blip r:embed="rId2"/>
          <a:srcRect/>
          <a:stretch/>
        </p:blipFill>
        <p:spPr>
          <a:xfrm>
            <a:off x="817518" y="947650"/>
            <a:ext cx="3716106" cy="288933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E31793E-6297-2643-8154-37E1957BD3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579" y="1690471"/>
            <a:ext cx="1854200" cy="62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3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130889-4078-5540-B74A-B262061824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" y="0"/>
            <a:ext cx="9163272" cy="5143500"/>
          </a:xfrm>
          <a:prstGeom prst="rect">
            <a:avLst/>
          </a:prstGeom>
        </p:spPr>
      </p:pic>
      <p:sp>
        <p:nvSpPr>
          <p:cNvPr id="11" name="Google Shape;10;p2">
            <a:extLst>
              <a:ext uri="{FF2B5EF4-FFF2-40B4-BE49-F238E27FC236}">
                <a16:creationId xmlns:a16="http://schemas.microsoft.com/office/drawing/2014/main" id="{2B5DB58B-F1E4-5E41-9169-14042586D3EB}"/>
              </a:ext>
            </a:extLst>
          </p:cNvPr>
          <p:cNvSpPr/>
          <p:nvPr/>
        </p:nvSpPr>
        <p:spPr>
          <a:xfrm>
            <a:off x="-33317" y="3235964"/>
            <a:ext cx="9197400" cy="1886700"/>
          </a:xfrm>
          <a:prstGeom prst="rect">
            <a:avLst/>
          </a:prstGeom>
          <a:solidFill>
            <a:srgbClr val="004430">
              <a:alpha val="533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5F790CB-16B5-8F4B-8C39-D7132C1D73EF}"/>
              </a:ext>
            </a:extLst>
          </p:cNvPr>
          <p:cNvGrpSpPr/>
          <p:nvPr/>
        </p:nvGrpSpPr>
        <p:grpSpPr>
          <a:xfrm>
            <a:off x="-26700" y="2269038"/>
            <a:ext cx="9197400" cy="2874462"/>
            <a:chOff x="-33317" y="2269038"/>
            <a:chExt cx="9197400" cy="2874462"/>
          </a:xfrm>
        </p:grpSpPr>
        <p:grpSp>
          <p:nvGrpSpPr>
            <p:cNvPr id="12" name="Google Shape;12;p2">
              <a:extLst>
                <a:ext uri="{FF2B5EF4-FFF2-40B4-BE49-F238E27FC236}">
                  <a16:creationId xmlns:a16="http://schemas.microsoft.com/office/drawing/2014/main" id="{877F6A57-9A68-5847-B95C-DD3C97C98801}"/>
                </a:ext>
              </a:extLst>
            </p:cNvPr>
            <p:cNvGrpSpPr/>
            <p:nvPr/>
          </p:nvGrpSpPr>
          <p:grpSpPr>
            <a:xfrm>
              <a:off x="-33317" y="4260069"/>
              <a:ext cx="9197400" cy="883431"/>
              <a:chOff x="0" y="5687967"/>
              <a:chExt cx="9197400" cy="1177908"/>
            </a:xfrm>
          </p:grpSpPr>
          <p:sp>
            <p:nvSpPr>
              <p:cNvPr id="13" name="Google Shape;13;p2">
                <a:extLst>
                  <a:ext uri="{FF2B5EF4-FFF2-40B4-BE49-F238E27FC236}">
                    <a16:creationId xmlns:a16="http://schemas.microsoft.com/office/drawing/2014/main" id="{D29C1A03-1218-8547-AB3E-1F90C20D8584}"/>
                  </a:ext>
                </a:extLst>
              </p:cNvPr>
              <p:cNvSpPr/>
              <p:nvPr/>
            </p:nvSpPr>
            <p:spPr>
              <a:xfrm>
                <a:off x="0" y="5948175"/>
                <a:ext cx="9197400" cy="917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4;p2">
                <a:extLst>
                  <a:ext uri="{FF2B5EF4-FFF2-40B4-BE49-F238E27FC236}">
                    <a16:creationId xmlns:a16="http://schemas.microsoft.com/office/drawing/2014/main" id="{CD157BFD-064B-E44D-B7F0-9A77C2EC5A21}"/>
                  </a:ext>
                </a:extLst>
              </p:cNvPr>
              <p:cNvSpPr/>
              <p:nvPr/>
            </p:nvSpPr>
            <p:spPr>
              <a:xfrm>
                <a:off x="818800" y="5687967"/>
                <a:ext cx="457800" cy="3363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7773CBE-1733-FC4F-968A-FC13EFF95F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5483" y="4549689"/>
              <a:ext cx="2469881" cy="514014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24AFE90-B1DF-AF40-90A9-D3E1921B0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alphaModFix amt="50000"/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55244" y="2269038"/>
              <a:ext cx="2151554" cy="2108654"/>
            </a:xfrm>
            <a:prstGeom prst="rect">
              <a:avLst/>
            </a:prstGeom>
            <a:effectLst>
              <a:innerShdw blurRad="63500" dist="114300" dir="13500000">
                <a:prstClr val="black">
                  <a:alpha val="49000"/>
                </a:prstClr>
              </a:innerShdw>
            </a:effec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89AE0D8D-74B7-5849-8AC9-120BD1CE4C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614" y="3934433"/>
            <a:ext cx="3733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130889-4078-5540-B74A-B262061824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" y="0"/>
            <a:ext cx="9163272" cy="5143500"/>
          </a:xfrm>
          <a:prstGeom prst="rect">
            <a:avLst/>
          </a:prstGeom>
        </p:spPr>
      </p:pic>
      <p:sp>
        <p:nvSpPr>
          <p:cNvPr id="11" name="Google Shape;10;p2">
            <a:extLst>
              <a:ext uri="{FF2B5EF4-FFF2-40B4-BE49-F238E27FC236}">
                <a16:creationId xmlns:a16="http://schemas.microsoft.com/office/drawing/2014/main" id="{2B5DB58B-F1E4-5E41-9169-14042586D3EB}"/>
              </a:ext>
            </a:extLst>
          </p:cNvPr>
          <p:cNvSpPr/>
          <p:nvPr/>
        </p:nvSpPr>
        <p:spPr>
          <a:xfrm>
            <a:off x="-811" y="223156"/>
            <a:ext cx="9144000" cy="1886700"/>
          </a:xfrm>
          <a:prstGeom prst="rect">
            <a:avLst/>
          </a:prstGeom>
          <a:solidFill>
            <a:srgbClr val="004430">
              <a:alpha val="533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171CFE-9F3D-B94D-B53E-097307050310}"/>
              </a:ext>
            </a:extLst>
          </p:cNvPr>
          <p:cNvSpPr txBox="1"/>
          <p:nvPr/>
        </p:nvSpPr>
        <p:spPr>
          <a:xfrm>
            <a:off x="659219" y="843341"/>
            <a:ext cx="7783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ea typeface="Roboto Slab" pitchFamily="2" charset="0"/>
              </a:rPr>
              <a:t>VEKAdeck</a:t>
            </a:r>
            <a:r>
              <a:rPr lang="en-US" dirty="0">
                <a:solidFill>
                  <a:schemeClr val="bg1"/>
                </a:solidFill>
                <a:ea typeface="Roboto Slab" pitchFamily="2" charset="0"/>
              </a:rPr>
              <a:t> is manufactured from recyclable PVC which helps to save our precious forest resources and requires low resources to produce.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AEE121-DA76-3142-B978-22F0AC6A06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566" y="460109"/>
            <a:ext cx="3733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82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5;p12">
            <a:extLst>
              <a:ext uri="{FF2B5EF4-FFF2-40B4-BE49-F238E27FC236}">
                <a16:creationId xmlns:a16="http://schemas.microsoft.com/office/drawing/2014/main" id="{A30C01F7-A5C2-244D-B7A5-0C92667D0720}"/>
              </a:ext>
            </a:extLst>
          </p:cNvPr>
          <p:cNvSpPr/>
          <p:nvPr/>
        </p:nvSpPr>
        <p:spPr>
          <a:xfrm>
            <a:off x="88913" y="87507"/>
            <a:ext cx="8965107" cy="4968444"/>
          </a:xfrm>
          <a:prstGeom prst="rect">
            <a:avLst/>
          </a:prstGeom>
          <a:noFill/>
          <a:ln w="228600" cap="flat" cmpd="sng">
            <a:solidFill>
              <a:srgbClr val="74574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13"/>
          </a:p>
        </p:txBody>
      </p:sp>
      <p:pic>
        <p:nvPicPr>
          <p:cNvPr id="5" name="Google Shape;183;p29">
            <a:extLst>
              <a:ext uri="{FF2B5EF4-FFF2-40B4-BE49-F238E27FC236}">
                <a16:creationId xmlns:a16="http://schemas.microsoft.com/office/drawing/2014/main" id="{0596C688-2AA1-BA45-9EDA-36C2BE71DC31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544" y="675943"/>
            <a:ext cx="4107520" cy="3136392"/>
          </a:xfrm>
          <a:prstGeom prst="rect">
            <a:avLst/>
          </a:prstGeom>
          <a:solidFill>
            <a:schemeClr val="bg1">
              <a:alpha val="0"/>
            </a:schemeClr>
          </a:solidFill>
          <a:ln w="146050">
            <a:noFill/>
          </a:ln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F93B1135-143E-5A4B-B72F-56B0714E2D44}"/>
              </a:ext>
            </a:extLst>
          </p:cNvPr>
          <p:cNvGrpSpPr/>
          <p:nvPr/>
        </p:nvGrpSpPr>
        <p:grpSpPr>
          <a:xfrm>
            <a:off x="875657" y="2743200"/>
            <a:ext cx="1902137" cy="2039582"/>
            <a:chOff x="875657" y="2743200"/>
            <a:chExt cx="1902137" cy="203958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D773AE2-85CB-B146-9140-F6FC78E9A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5657" y="4115045"/>
              <a:ext cx="1601641" cy="333322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1EDDC5B-6A17-F44E-A6FE-15DB695876CE}"/>
                </a:ext>
              </a:extLst>
            </p:cNvPr>
            <p:cNvSpPr txBox="1"/>
            <p:nvPr/>
          </p:nvSpPr>
          <p:spPr>
            <a:xfrm>
              <a:off x="1289235" y="4413450"/>
              <a:ext cx="1488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0072BC"/>
                  </a:solidFill>
                </a:rPr>
                <a:t>100% VINYL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A3437AB-BCF5-2F48-9CA1-933E68E580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10528" y="2743200"/>
              <a:ext cx="0" cy="1917220"/>
            </a:xfrm>
            <a:prstGeom prst="line">
              <a:avLst/>
            </a:prstGeom>
            <a:ln w="19050">
              <a:solidFill>
                <a:srgbClr val="92D05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B396F72-EEDF-AC40-BDB3-6CC128433AE7}"/>
              </a:ext>
            </a:extLst>
          </p:cNvPr>
          <p:cNvSpPr txBox="1"/>
          <p:nvPr/>
        </p:nvSpPr>
        <p:spPr>
          <a:xfrm>
            <a:off x="3163583" y="4079035"/>
            <a:ext cx="14885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64493C"/>
                </a:solidFill>
              </a:rPr>
              <a:t>BRAND X</a:t>
            </a:r>
          </a:p>
          <a:p>
            <a:pPr algn="ctr"/>
            <a:r>
              <a:rPr lang="en-US" b="1" dirty="0">
                <a:solidFill>
                  <a:srgbClr val="C00000"/>
                </a:solidFill>
              </a:rPr>
              <a:t>?</a:t>
            </a:r>
          </a:p>
          <a:p>
            <a:endParaRPr lang="en-US" b="1" dirty="0">
              <a:solidFill>
                <a:srgbClr val="C00000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A66929E-2009-7641-B7DB-F6E1C5AA701E}"/>
              </a:ext>
            </a:extLst>
          </p:cNvPr>
          <p:cNvCxnSpPr>
            <a:cxnSpLocks/>
          </p:cNvCxnSpPr>
          <p:nvPr/>
        </p:nvCxnSpPr>
        <p:spPr>
          <a:xfrm flipV="1">
            <a:off x="4409587" y="2977116"/>
            <a:ext cx="0" cy="1683304"/>
          </a:xfrm>
          <a:prstGeom prst="line">
            <a:avLst/>
          </a:prstGeom>
          <a:ln w="1905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oogle Shape;172;p28">
            <a:extLst>
              <a:ext uri="{FF2B5EF4-FFF2-40B4-BE49-F238E27FC236}">
                <a16:creationId xmlns:a16="http://schemas.microsoft.com/office/drawing/2014/main" id="{DFCEBD83-466D-5A42-BE01-4D9112AA2ED1}"/>
              </a:ext>
            </a:extLst>
          </p:cNvPr>
          <p:cNvSpPr txBox="1">
            <a:spLocks/>
          </p:cNvSpPr>
          <p:nvPr/>
        </p:nvSpPr>
        <p:spPr>
          <a:xfrm>
            <a:off x="5262228" y="1595250"/>
            <a:ext cx="2589588" cy="2295900"/>
          </a:xfrm>
          <a:prstGeom prst="rect">
            <a:avLst/>
          </a:prstGeom>
        </p:spPr>
        <p:txBody>
          <a:bodyPr spcFirstLastPara="1" vert="horz" wrap="square" lIns="68569" tIns="68569" rIns="68569" bIns="68569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450"/>
              </a:spcBef>
              <a:buNone/>
            </a:pPr>
            <a:r>
              <a:rPr lang="en-US" sz="1400" dirty="0">
                <a:ea typeface="Roboto" panose="02000000000000000000" pitchFamily="2" charset="0"/>
              </a:rPr>
              <a:t>Most popular deck boards are comprised of various scraps of waste product and wood fibers. This composition is not the ideal performance material.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DCA31A0-E2C4-2A42-A2C3-1E4666BBC7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5339" y="1353950"/>
            <a:ext cx="1778000" cy="24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37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76;p12">
            <a:extLst>
              <a:ext uri="{FF2B5EF4-FFF2-40B4-BE49-F238E27FC236}">
                <a16:creationId xmlns:a16="http://schemas.microsoft.com/office/drawing/2014/main" id="{B410CA3F-C7B3-264F-A80E-0E6B21C4B3CB}"/>
              </a:ext>
            </a:extLst>
          </p:cNvPr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778" y="3271520"/>
            <a:ext cx="8829376" cy="178443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Freeform 11">
            <a:extLst>
              <a:ext uri="{FF2B5EF4-FFF2-40B4-BE49-F238E27FC236}">
                <a16:creationId xmlns:a16="http://schemas.microsoft.com/office/drawing/2014/main" id="{746BA576-1992-CD4E-9D4D-32A6F7080272}"/>
              </a:ext>
            </a:extLst>
          </p:cNvPr>
          <p:cNvSpPr/>
          <p:nvPr/>
        </p:nvSpPr>
        <p:spPr>
          <a:xfrm>
            <a:off x="2316480" y="3271520"/>
            <a:ext cx="6607087" cy="1721160"/>
          </a:xfrm>
          <a:custGeom>
            <a:avLst/>
            <a:gdLst/>
            <a:ahLst/>
            <a:cxnLst/>
            <a:rect l="l" t="t" r="r" b="b"/>
            <a:pathLst>
              <a:path w="2867620" h="891183">
                <a:moveTo>
                  <a:pt x="2674144" y="597099"/>
                </a:moveTo>
                <a:cubicBezTo>
                  <a:pt x="2655094" y="597099"/>
                  <a:pt x="2639814" y="603113"/>
                  <a:pt x="2628304" y="615140"/>
                </a:cubicBezTo>
                <a:cubicBezTo>
                  <a:pt x="2616795" y="627167"/>
                  <a:pt x="2610644" y="643434"/>
                  <a:pt x="2609850" y="663941"/>
                </a:cubicBezTo>
                <a:lnTo>
                  <a:pt x="2609850" y="712441"/>
                </a:lnTo>
                <a:cubicBezTo>
                  <a:pt x="2609850" y="730976"/>
                  <a:pt x="2616200" y="747243"/>
                  <a:pt x="2628900" y="761242"/>
                </a:cubicBezTo>
                <a:cubicBezTo>
                  <a:pt x="2641600" y="775242"/>
                  <a:pt x="2657078" y="782241"/>
                  <a:pt x="2675334" y="782241"/>
                </a:cubicBezTo>
                <a:cubicBezTo>
                  <a:pt x="2713831" y="782241"/>
                  <a:pt x="2734667" y="764103"/>
                  <a:pt x="2737842" y="727826"/>
                </a:cubicBezTo>
                <a:lnTo>
                  <a:pt x="2738438" y="666899"/>
                </a:lnTo>
                <a:cubicBezTo>
                  <a:pt x="2738438" y="645995"/>
                  <a:pt x="2732682" y="629136"/>
                  <a:pt x="2721173" y="616321"/>
                </a:cubicBezTo>
                <a:cubicBezTo>
                  <a:pt x="2709664" y="603506"/>
                  <a:pt x="2693987" y="597099"/>
                  <a:pt x="2674144" y="597099"/>
                </a:cubicBezTo>
                <a:close/>
                <a:moveTo>
                  <a:pt x="2674144" y="488157"/>
                </a:moveTo>
                <a:cubicBezTo>
                  <a:pt x="2733278" y="488157"/>
                  <a:pt x="2780308" y="504230"/>
                  <a:pt x="2815233" y="536377"/>
                </a:cubicBezTo>
                <a:cubicBezTo>
                  <a:pt x="2850158" y="568524"/>
                  <a:pt x="2867620" y="613371"/>
                  <a:pt x="2867620" y="670918"/>
                </a:cubicBezTo>
                <a:lnTo>
                  <a:pt x="2867620" y="712590"/>
                </a:lnTo>
                <a:cubicBezTo>
                  <a:pt x="2867620" y="766565"/>
                  <a:pt x="2850356" y="809824"/>
                  <a:pt x="2815828" y="842368"/>
                </a:cubicBezTo>
                <a:cubicBezTo>
                  <a:pt x="2781300" y="874911"/>
                  <a:pt x="2734468" y="891183"/>
                  <a:pt x="2675334" y="891183"/>
                </a:cubicBezTo>
                <a:cubicBezTo>
                  <a:pt x="2616994" y="891183"/>
                  <a:pt x="2570063" y="875011"/>
                  <a:pt x="2534543" y="842665"/>
                </a:cubicBezTo>
                <a:cubicBezTo>
                  <a:pt x="2499023" y="810320"/>
                  <a:pt x="2481263" y="765969"/>
                  <a:pt x="2481263" y="709613"/>
                </a:cubicBezTo>
                <a:lnTo>
                  <a:pt x="2481263" y="666751"/>
                </a:lnTo>
                <a:cubicBezTo>
                  <a:pt x="2481263" y="612776"/>
                  <a:pt x="2498824" y="569516"/>
                  <a:pt x="2533948" y="536972"/>
                </a:cubicBezTo>
                <a:cubicBezTo>
                  <a:pt x="2569071" y="504429"/>
                  <a:pt x="2615803" y="488157"/>
                  <a:pt x="2674144" y="488157"/>
                </a:cubicBezTo>
                <a:close/>
                <a:moveTo>
                  <a:pt x="1663303" y="155377"/>
                </a:moveTo>
                <a:cubicBezTo>
                  <a:pt x="1628775" y="155377"/>
                  <a:pt x="1603673" y="169665"/>
                  <a:pt x="1587996" y="198240"/>
                </a:cubicBezTo>
                <a:cubicBezTo>
                  <a:pt x="1572320" y="226815"/>
                  <a:pt x="1563886" y="270074"/>
                  <a:pt x="1562695" y="328018"/>
                </a:cubicBezTo>
                <a:lnTo>
                  <a:pt x="1562695" y="549474"/>
                </a:lnTo>
                <a:cubicBezTo>
                  <a:pt x="1562695" y="614165"/>
                  <a:pt x="1570831" y="661492"/>
                  <a:pt x="1587103" y="691456"/>
                </a:cubicBezTo>
                <a:cubicBezTo>
                  <a:pt x="1603375" y="721420"/>
                  <a:pt x="1629172" y="736402"/>
                  <a:pt x="1664494" y="736402"/>
                </a:cubicBezTo>
                <a:cubicBezTo>
                  <a:pt x="1698625" y="736402"/>
                  <a:pt x="1723827" y="721817"/>
                  <a:pt x="1740099" y="692647"/>
                </a:cubicBezTo>
                <a:cubicBezTo>
                  <a:pt x="1756370" y="663476"/>
                  <a:pt x="1764705" y="617736"/>
                  <a:pt x="1765102" y="555427"/>
                </a:cubicBezTo>
                <a:lnTo>
                  <a:pt x="1765102" y="341115"/>
                </a:lnTo>
                <a:cubicBezTo>
                  <a:pt x="1765102" y="278805"/>
                  <a:pt x="1756966" y="232272"/>
                  <a:pt x="1740694" y="201514"/>
                </a:cubicBezTo>
                <a:cubicBezTo>
                  <a:pt x="1724422" y="170756"/>
                  <a:pt x="1698625" y="155377"/>
                  <a:pt x="1663303" y="155377"/>
                </a:cubicBezTo>
                <a:close/>
                <a:moveTo>
                  <a:pt x="958453" y="155377"/>
                </a:moveTo>
                <a:cubicBezTo>
                  <a:pt x="923925" y="155377"/>
                  <a:pt x="898823" y="169665"/>
                  <a:pt x="883146" y="198240"/>
                </a:cubicBezTo>
                <a:cubicBezTo>
                  <a:pt x="867470" y="226815"/>
                  <a:pt x="859036" y="270074"/>
                  <a:pt x="857845" y="328018"/>
                </a:cubicBezTo>
                <a:lnTo>
                  <a:pt x="857845" y="549474"/>
                </a:lnTo>
                <a:cubicBezTo>
                  <a:pt x="857845" y="614165"/>
                  <a:pt x="865981" y="661492"/>
                  <a:pt x="882253" y="691456"/>
                </a:cubicBezTo>
                <a:cubicBezTo>
                  <a:pt x="898525" y="721420"/>
                  <a:pt x="924322" y="736402"/>
                  <a:pt x="959644" y="736402"/>
                </a:cubicBezTo>
                <a:cubicBezTo>
                  <a:pt x="993775" y="736402"/>
                  <a:pt x="1018977" y="721817"/>
                  <a:pt x="1035249" y="692647"/>
                </a:cubicBezTo>
                <a:cubicBezTo>
                  <a:pt x="1051520" y="663476"/>
                  <a:pt x="1059855" y="617736"/>
                  <a:pt x="1060252" y="555427"/>
                </a:cubicBezTo>
                <a:lnTo>
                  <a:pt x="1060252" y="341115"/>
                </a:lnTo>
                <a:cubicBezTo>
                  <a:pt x="1060252" y="278805"/>
                  <a:pt x="1052116" y="232272"/>
                  <a:pt x="1035844" y="201514"/>
                </a:cubicBezTo>
                <a:cubicBezTo>
                  <a:pt x="1019572" y="170756"/>
                  <a:pt x="993775" y="155377"/>
                  <a:pt x="958453" y="155377"/>
                </a:cubicBezTo>
                <a:close/>
                <a:moveTo>
                  <a:pt x="2262188" y="108943"/>
                </a:moveTo>
                <a:cubicBezTo>
                  <a:pt x="2242741" y="108943"/>
                  <a:pt x="2227263" y="115350"/>
                  <a:pt x="2215753" y="128165"/>
                </a:cubicBezTo>
                <a:cubicBezTo>
                  <a:pt x="2204244" y="140980"/>
                  <a:pt x="2198489" y="158431"/>
                  <a:pt x="2198489" y="180520"/>
                </a:cubicBezTo>
                <a:lnTo>
                  <a:pt x="2198489" y="224880"/>
                </a:lnTo>
                <a:cubicBezTo>
                  <a:pt x="2198489" y="245387"/>
                  <a:pt x="2204244" y="262048"/>
                  <a:pt x="2215753" y="274863"/>
                </a:cubicBezTo>
                <a:cubicBezTo>
                  <a:pt x="2227263" y="287677"/>
                  <a:pt x="2243138" y="294085"/>
                  <a:pt x="2263378" y="294085"/>
                </a:cubicBezTo>
                <a:cubicBezTo>
                  <a:pt x="2305050" y="294085"/>
                  <a:pt x="2325886" y="267665"/>
                  <a:pt x="2325886" y="214825"/>
                </a:cubicBezTo>
                <a:lnTo>
                  <a:pt x="2325886" y="179329"/>
                </a:lnTo>
                <a:cubicBezTo>
                  <a:pt x="2325886" y="158828"/>
                  <a:pt x="2320330" y="141972"/>
                  <a:pt x="2309217" y="128760"/>
                </a:cubicBezTo>
                <a:cubicBezTo>
                  <a:pt x="2298105" y="115549"/>
                  <a:pt x="2282428" y="108943"/>
                  <a:pt x="2262188" y="108943"/>
                </a:cubicBezTo>
                <a:close/>
                <a:moveTo>
                  <a:pt x="2631281" y="89893"/>
                </a:moveTo>
                <a:lnTo>
                  <a:pt x="2724745" y="136922"/>
                </a:lnTo>
                <a:lnTo>
                  <a:pt x="2301478" y="814388"/>
                </a:lnTo>
                <a:lnTo>
                  <a:pt x="2208014" y="767358"/>
                </a:lnTo>
                <a:close/>
                <a:moveTo>
                  <a:pt x="380405" y="12502"/>
                </a:moveTo>
                <a:lnTo>
                  <a:pt x="398859" y="12502"/>
                </a:lnTo>
                <a:lnTo>
                  <a:pt x="398859" y="879277"/>
                </a:lnTo>
                <a:lnTo>
                  <a:pt x="197644" y="879277"/>
                </a:lnTo>
                <a:lnTo>
                  <a:pt x="197644" y="238721"/>
                </a:lnTo>
                <a:lnTo>
                  <a:pt x="0" y="296466"/>
                </a:lnTo>
                <a:lnTo>
                  <a:pt x="0" y="144066"/>
                </a:lnTo>
                <a:close/>
                <a:moveTo>
                  <a:pt x="1663303" y="596"/>
                </a:moveTo>
                <a:cubicBezTo>
                  <a:pt x="1759347" y="596"/>
                  <a:pt x="1833761" y="32544"/>
                  <a:pt x="1886545" y="96441"/>
                </a:cubicBezTo>
                <a:cubicBezTo>
                  <a:pt x="1939330" y="160338"/>
                  <a:pt x="1965722" y="250627"/>
                  <a:pt x="1965722" y="367308"/>
                </a:cubicBezTo>
                <a:lnTo>
                  <a:pt x="1965722" y="525066"/>
                </a:lnTo>
                <a:cubicBezTo>
                  <a:pt x="1965722" y="642144"/>
                  <a:pt x="1939429" y="732433"/>
                  <a:pt x="1886843" y="795933"/>
                </a:cubicBezTo>
                <a:cubicBezTo>
                  <a:pt x="1834257" y="859433"/>
                  <a:pt x="1760141" y="891183"/>
                  <a:pt x="1664494" y="891183"/>
                </a:cubicBezTo>
                <a:cubicBezTo>
                  <a:pt x="1568053" y="891183"/>
                  <a:pt x="1493441" y="859235"/>
                  <a:pt x="1440656" y="795338"/>
                </a:cubicBezTo>
                <a:cubicBezTo>
                  <a:pt x="1387872" y="731441"/>
                  <a:pt x="1361480" y="641351"/>
                  <a:pt x="1361480" y="525066"/>
                </a:cubicBezTo>
                <a:lnTo>
                  <a:pt x="1361480" y="366713"/>
                </a:lnTo>
                <a:cubicBezTo>
                  <a:pt x="1361480" y="249635"/>
                  <a:pt x="1387773" y="159346"/>
                  <a:pt x="1440359" y="95846"/>
                </a:cubicBezTo>
                <a:cubicBezTo>
                  <a:pt x="1492945" y="32346"/>
                  <a:pt x="1567259" y="596"/>
                  <a:pt x="1663303" y="596"/>
                </a:cubicBezTo>
                <a:close/>
                <a:moveTo>
                  <a:pt x="958453" y="596"/>
                </a:moveTo>
                <a:cubicBezTo>
                  <a:pt x="1054497" y="596"/>
                  <a:pt x="1128911" y="32544"/>
                  <a:pt x="1181695" y="96441"/>
                </a:cubicBezTo>
                <a:cubicBezTo>
                  <a:pt x="1234480" y="160338"/>
                  <a:pt x="1260872" y="250627"/>
                  <a:pt x="1260872" y="367308"/>
                </a:cubicBezTo>
                <a:lnTo>
                  <a:pt x="1260872" y="525066"/>
                </a:lnTo>
                <a:cubicBezTo>
                  <a:pt x="1260872" y="642144"/>
                  <a:pt x="1234579" y="732433"/>
                  <a:pt x="1181993" y="795933"/>
                </a:cubicBezTo>
                <a:cubicBezTo>
                  <a:pt x="1129407" y="859433"/>
                  <a:pt x="1055291" y="891183"/>
                  <a:pt x="959644" y="891183"/>
                </a:cubicBezTo>
                <a:cubicBezTo>
                  <a:pt x="863203" y="891183"/>
                  <a:pt x="788591" y="859235"/>
                  <a:pt x="735806" y="795338"/>
                </a:cubicBezTo>
                <a:cubicBezTo>
                  <a:pt x="683022" y="731441"/>
                  <a:pt x="656630" y="641351"/>
                  <a:pt x="656630" y="525066"/>
                </a:cubicBezTo>
                <a:lnTo>
                  <a:pt x="656630" y="366713"/>
                </a:lnTo>
                <a:cubicBezTo>
                  <a:pt x="656630" y="249635"/>
                  <a:pt x="682923" y="159346"/>
                  <a:pt x="735509" y="95846"/>
                </a:cubicBezTo>
                <a:cubicBezTo>
                  <a:pt x="788095" y="32346"/>
                  <a:pt x="862409" y="596"/>
                  <a:pt x="958453" y="596"/>
                </a:cubicBezTo>
                <a:close/>
                <a:moveTo>
                  <a:pt x="2262188" y="0"/>
                </a:moveTo>
                <a:cubicBezTo>
                  <a:pt x="2321719" y="0"/>
                  <a:pt x="2368748" y="16372"/>
                  <a:pt x="2403277" y="49114"/>
                </a:cubicBezTo>
                <a:cubicBezTo>
                  <a:pt x="2437805" y="81856"/>
                  <a:pt x="2455069" y="126207"/>
                  <a:pt x="2455069" y="182166"/>
                </a:cubicBezTo>
                <a:lnTo>
                  <a:pt x="2455069" y="225029"/>
                </a:lnTo>
                <a:cubicBezTo>
                  <a:pt x="2455069" y="278607"/>
                  <a:pt x="2437805" y="321668"/>
                  <a:pt x="2403277" y="354211"/>
                </a:cubicBezTo>
                <a:cubicBezTo>
                  <a:pt x="2368748" y="386755"/>
                  <a:pt x="2322116" y="403027"/>
                  <a:pt x="2263378" y="403027"/>
                </a:cubicBezTo>
                <a:cubicBezTo>
                  <a:pt x="2205038" y="403027"/>
                  <a:pt x="2158107" y="386854"/>
                  <a:pt x="2122587" y="354509"/>
                </a:cubicBezTo>
                <a:cubicBezTo>
                  <a:pt x="2087066" y="322164"/>
                  <a:pt x="2069306" y="277813"/>
                  <a:pt x="2069306" y="221457"/>
                </a:cubicBezTo>
                <a:lnTo>
                  <a:pt x="2069306" y="179190"/>
                </a:lnTo>
                <a:cubicBezTo>
                  <a:pt x="2069306" y="125611"/>
                  <a:pt x="2086769" y="82352"/>
                  <a:pt x="2121694" y="49411"/>
                </a:cubicBezTo>
                <a:cubicBezTo>
                  <a:pt x="2156619" y="16471"/>
                  <a:pt x="2203450" y="0"/>
                  <a:pt x="2262188" y="0"/>
                </a:cubicBezTo>
                <a:close/>
              </a:path>
            </a:pathLst>
          </a:cu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75;p12">
            <a:extLst>
              <a:ext uri="{FF2B5EF4-FFF2-40B4-BE49-F238E27FC236}">
                <a16:creationId xmlns:a16="http://schemas.microsoft.com/office/drawing/2014/main" id="{3CE86146-91EF-B243-9E6B-0C9466CF58B5}"/>
              </a:ext>
            </a:extLst>
          </p:cNvPr>
          <p:cNvSpPr/>
          <p:nvPr/>
        </p:nvSpPr>
        <p:spPr>
          <a:xfrm>
            <a:off x="88913" y="87507"/>
            <a:ext cx="8965107" cy="4968444"/>
          </a:xfrm>
          <a:prstGeom prst="rect">
            <a:avLst/>
          </a:prstGeom>
          <a:noFill/>
          <a:ln w="228600" cap="flat" cmpd="sng">
            <a:solidFill>
              <a:srgbClr val="74574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13"/>
          </a:p>
        </p:txBody>
      </p:sp>
      <p:pic>
        <p:nvPicPr>
          <p:cNvPr id="5" name="Google Shape;76;p12">
            <a:extLst>
              <a:ext uri="{FF2B5EF4-FFF2-40B4-BE49-F238E27FC236}">
                <a16:creationId xmlns:a16="http://schemas.microsoft.com/office/drawing/2014/main" id="{3C1A3020-5087-9944-A133-ABB7BC6200E3}"/>
              </a:ext>
            </a:extLst>
          </p:cNvPr>
          <p:cNvPicPr preferRelativeResize="0"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34" y="584791"/>
            <a:ext cx="2030819" cy="81653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73;p28">
            <a:extLst>
              <a:ext uri="{FF2B5EF4-FFF2-40B4-BE49-F238E27FC236}">
                <a16:creationId xmlns:a16="http://schemas.microsoft.com/office/drawing/2014/main" id="{3FE8472B-F86B-F444-A8AA-F5B449461D9F}"/>
              </a:ext>
            </a:extLst>
          </p:cNvPr>
          <p:cNvSpPr txBox="1">
            <a:spLocks/>
          </p:cNvSpPr>
          <p:nvPr/>
        </p:nvSpPr>
        <p:spPr>
          <a:xfrm>
            <a:off x="2264513" y="1573180"/>
            <a:ext cx="2788394" cy="2295900"/>
          </a:xfrm>
          <a:prstGeom prst="rect">
            <a:avLst/>
          </a:prstGeom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450"/>
              </a:spcBef>
              <a:buNone/>
            </a:pPr>
            <a:r>
              <a:rPr lang="en-US" sz="1600" dirty="0">
                <a:ea typeface="Roboto" panose="02000000000000000000" pitchFamily="2" charset="0"/>
              </a:rPr>
              <a:t>VEKAdeck is manufactured with a unique formulation of 100% PVC, performance modifiers and color pigments.</a:t>
            </a:r>
          </a:p>
        </p:txBody>
      </p:sp>
      <p:sp>
        <p:nvSpPr>
          <p:cNvPr id="8" name="Google Shape;182;p29">
            <a:extLst>
              <a:ext uri="{FF2B5EF4-FFF2-40B4-BE49-F238E27FC236}">
                <a16:creationId xmlns:a16="http://schemas.microsoft.com/office/drawing/2014/main" id="{2801416A-5EF5-964B-A99C-E87E6E31AB33}"/>
              </a:ext>
            </a:extLst>
          </p:cNvPr>
          <p:cNvSpPr txBox="1">
            <a:spLocks/>
          </p:cNvSpPr>
          <p:nvPr/>
        </p:nvSpPr>
        <p:spPr>
          <a:xfrm>
            <a:off x="5358660" y="1573180"/>
            <a:ext cx="3190801" cy="182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1600" dirty="0"/>
              <a:t>This blend of quality materials assures that VEKAdeck will provide years of low-maintenance performance.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5A08C0-5BC2-C945-BBCC-06EE3C3A73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6480" y="1153770"/>
            <a:ext cx="3403600" cy="24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3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DB8009-F7EF-524C-8AD8-C147E6EAF4C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1961"/>
            <a:ext cx="9143999" cy="5155461"/>
          </a:xfrm>
          <a:prstGeom prst="rect">
            <a:avLst/>
          </a:prstGeom>
        </p:spPr>
      </p:pic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40A45C41-351B-0348-A17F-616BDD916A43}"/>
              </a:ext>
            </a:extLst>
          </p:cNvPr>
          <p:cNvSpPr/>
          <p:nvPr/>
        </p:nvSpPr>
        <p:spPr>
          <a:xfrm>
            <a:off x="1" y="-11961"/>
            <a:ext cx="9144000" cy="5143500"/>
          </a:xfrm>
          <a:prstGeom prst="rect">
            <a:avLst/>
          </a:prstGeom>
          <a:noFill/>
          <a:ln w="22860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99;p16">
            <a:extLst>
              <a:ext uri="{FF2B5EF4-FFF2-40B4-BE49-F238E27FC236}">
                <a16:creationId xmlns:a16="http://schemas.microsoft.com/office/drawing/2014/main" id="{CFCAD30B-2EC2-7B45-8558-64D4C666CB0E}"/>
              </a:ext>
            </a:extLst>
          </p:cNvPr>
          <p:cNvSpPr/>
          <p:nvPr/>
        </p:nvSpPr>
        <p:spPr>
          <a:xfrm>
            <a:off x="2801680" y="1519597"/>
            <a:ext cx="3540642" cy="2031678"/>
          </a:xfrm>
          <a:prstGeom prst="rect">
            <a:avLst/>
          </a:prstGeom>
          <a:solidFill>
            <a:srgbClr val="3B3838">
              <a:alpha val="52941"/>
            </a:srgbClr>
          </a:solidFill>
          <a:ln w="14605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71BCC2-9905-F743-B673-05A55DDE1C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1456" y="1952335"/>
            <a:ext cx="2441085" cy="1127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41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/>
      </p:transition>
    </mc:Choice>
    <mc:Fallback xmlns="">
      <p:transition advClick="0" advTm="1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DB8009-F7EF-524C-8AD8-C147E6EAF4C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1961"/>
            <a:ext cx="9143999" cy="5155461"/>
          </a:xfrm>
          <a:prstGeom prst="rect">
            <a:avLst/>
          </a:prstGeom>
        </p:spPr>
      </p:pic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40A45C41-351B-0348-A17F-616BDD916A43}"/>
              </a:ext>
            </a:extLst>
          </p:cNvPr>
          <p:cNvSpPr/>
          <p:nvPr/>
        </p:nvSpPr>
        <p:spPr>
          <a:xfrm>
            <a:off x="1" y="-11961"/>
            <a:ext cx="9144000" cy="5143500"/>
          </a:xfrm>
          <a:prstGeom prst="rect">
            <a:avLst/>
          </a:prstGeom>
          <a:noFill/>
          <a:ln w="22860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99;p16">
            <a:extLst>
              <a:ext uri="{FF2B5EF4-FFF2-40B4-BE49-F238E27FC236}">
                <a16:creationId xmlns:a16="http://schemas.microsoft.com/office/drawing/2014/main" id="{CFCAD30B-2EC2-7B45-8558-64D4C666CB0E}"/>
              </a:ext>
            </a:extLst>
          </p:cNvPr>
          <p:cNvSpPr/>
          <p:nvPr/>
        </p:nvSpPr>
        <p:spPr>
          <a:xfrm>
            <a:off x="2801680" y="1519597"/>
            <a:ext cx="3540642" cy="2031678"/>
          </a:xfrm>
          <a:prstGeom prst="rect">
            <a:avLst/>
          </a:prstGeom>
          <a:solidFill>
            <a:srgbClr val="3B3838">
              <a:alpha val="52941"/>
            </a:srgbClr>
          </a:solidFill>
          <a:ln w="12700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CA39F1-3CDB-BF48-B1F3-333B07599AC5}"/>
              </a:ext>
            </a:extLst>
          </p:cNvPr>
          <p:cNvSpPr txBox="1"/>
          <p:nvPr/>
        </p:nvSpPr>
        <p:spPr>
          <a:xfrm>
            <a:off x="2974766" y="1658273"/>
            <a:ext cx="31789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pc="50" dirty="0">
                <a:solidFill>
                  <a:schemeClr val="bg1"/>
                </a:solidFill>
                <a:ea typeface="Roboto Slab" pitchFamily="2" charset="0"/>
              </a:rPr>
              <a:t>High-performance characteristics make VEKAdeck the best choice for residential, commercial and marine applications.</a:t>
            </a:r>
          </a:p>
        </p:txBody>
      </p:sp>
    </p:spTree>
    <p:extLst>
      <p:ext uri="{BB962C8B-B14F-4D97-AF65-F5344CB8AC3E}">
        <p14:creationId xmlns:p14="http://schemas.microsoft.com/office/powerpoint/2010/main" val="404911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5;p12">
            <a:extLst>
              <a:ext uri="{FF2B5EF4-FFF2-40B4-BE49-F238E27FC236}">
                <a16:creationId xmlns:a16="http://schemas.microsoft.com/office/drawing/2014/main" id="{A30C01F7-A5C2-244D-B7A5-0C92667D0720}"/>
              </a:ext>
            </a:extLst>
          </p:cNvPr>
          <p:cNvSpPr/>
          <p:nvPr/>
        </p:nvSpPr>
        <p:spPr>
          <a:xfrm>
            <a:off x="88913" y="87507"/>
            <a:ext cx="8965107" cy="4968444"/>
          </a:xfrm>
          <a:prstGeom prst="rect">
            <a:avLst/>
          </a:prstGeom>
          <a:noFill/>
          <a:ln w="228600" cap="flat" cmpd="sng">
            <a:solidFill>
              <a:srgbClr val="0072B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13"/>
          </a:p>
        </p:txBody>
      </p:sp>
      <p:pic>
        <p:nvPicPr>
          <p:cNvPr id="5" name="Google Shape;183;p29">
            <a:extLst>
              <a:ext uri="{FF2B5EF4-FFF2-40B4-BE49-F238E27FC236}">
                <a16:creationId xmlns:a16="http://schemas.microsoft.com/office/drawing/2014/main" id="{0596C688-2AA1-BA45-9EDA-36C2BE71DC31}"/>
              </a:ext>
            </a:extLst>
          </p:cNvPr>
          <p:cNvPicPr preferRelativeResize="0"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7518" y="1104939"/>
            <a:ext cx="3716106" cy="257475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</p:pic>
      <p:sp>
        <p:nvSpPr>
          <p:cNvPr id="8" name="Google Shape;182;p29">
            <a:extLst>
              <a:ext uri="{FF2B5EF4-FFF2-40B4-BE49-F238E27FC236}">
                <a16:creationId xmlns:a16="http://schemas.microsoft.com/office/drawing/2014/main" id="{9A9B83B0-63DA-7841-A36F-539CDA5DF375}"/>
              </a:ext>
            </a:extLst>
          </p:cNvPr>
          <p:cNvSpPr txBox="1">
            <a:spLocks/>
          </p:cNvSpPr>
          <p:nvPr/>
        </p:nvSpPr>
        <p:spPr>
          <a:xfrm>
            <a:off x="5262227" y="2471145"/>
            <a:ext cx="3328879" cy="182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1800" dirty="0"/>
              <a:t>Moisture-resistant and impervious to salt, VEKAdeck is a top choice for dock builders across America.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7F7FF7-B628-C647-92DB-AE8044E109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177" y="1857110"/>
            <a:ext cx="2616200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63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CB78A04-0A9D-4646-A9DD-442C4D8AEB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78890" y="87507"/>
            <a:ext cx="8875130" cy="4968444"/>
          </a:xfrm>
          <a:prstGeom prst="rect">
            <a:avLst/>
          </a:prstGeom>
        </p:spPr>
      </p:pic>
      <p:sp>
        <p:nvSpPr>
          <p:cNvPr id="2" name="Google Shape;75;p12">
            <a:extLst>
              <a:ext uri="{FF2B5EF4-FFF2-40B4-BE49-F238E27FC236}">
                <a16:creationId xmlns:a16="http://schemas.microsoft.com/office/drawing/2014/main" id="{A30C01F7-A5C2-244D-B7A5-0C92667D0720}"/>
              </a:ext>
            </a:extLst>
          </p:cNvPr>
          <p:cNvSpPr/>
          <p:nvPr/>
        </p:nvSpPr>
        <p:spPr>
          <a:xfrm>
            <a:off x="88913" y="87507"/>
            <a:ext cx="8965107" cy="4968444"/>
          </a:xfrm>
          <a:prstGeom prst="rect">
            <a:avLst/>
          </a:prstGeom>
          <a:noFill/>
          <a:ln w="228600" cap="flat" cmpd="sng">
            <a:solidFill>
              <a:srgbClr val="0072B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13"/>
          </a:p>
        </p:txBody>
      </p:sp>
      <p:sp>
        <p:nvSpPr>
          <p:cNvPr id="4" name="Google Shape;182;p29">
            <a:extLst>
              <a:ext uri="{FF2B5EF4-FFF2-40B4-BE49-F238E27FC236}">
                <a16:creationId xmlns:a16="http://schemas.microsoft.com/office/drawing/2014/main" id="{4708B357-1C18-A54D-A01F-81FBB1A0FE14}"/>
              </a:ext>
            </a:extLst>
          </p:cNvPr>
          <p:cNvSpPr txBox="1">
            <a:spLocks/>
          </p:cNvSpPr>
          <p:nvPr/>
        </p:nvSpPr>
        <p:spPr>
          <a:xfrm>
            <a:off x="5262227" y="2471145"/>
            <a:ext cx="3328879" cy="182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1800" dirty="0"/>
              <a:t>Moisture-resistant and impervious to salt, VEKAdeck is a top choice for dock builders across America.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02D0561-F1A2-4A49-A30A-DEF8D7FA0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177" y="1857110"/>
            <a:ext cx="2616200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">
        <p:fade/>
      </p:transition>
    </mc:Choice>
    <mc:Fallback xmlns="">
      <p:transition spd="med" advClick="0" advTm="15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CB78A04-0A9D-4646-A9DD-442C4D8AEB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8909" y="87507"/>
            <a:ext cx="8965109" cy="4968444"/>
          </a:xfrm>
          <a:prstGeom prst="rect">
            <a:avLst/>
          </a:prstGeom>
        </p:spPr>
      </p:pic>
      <p:sp>
        <p:nvSpPr>
          <p:cNvPr id="2" name="Google Shape;75;p12">
            <a:extLst>
              <a:ext uri="{FF2B5EF4-FFF2-40B4-BE49-F238E27FC236}">
                <a16:creationId xmlns:a16="http://schemas.microsoft.com/office/drawing/2014/main" id="{A30C01F7-A5C2-244D-B7A5-0C92667D0720}"/>
              </a:ext>
            </a:extLst>
          </p:cNvPr>
          <p:cNvSpPr/>
          <p:nvPr/>
        </p:nvSpPr>
        <p:spPr>
          <a:xfrm>
            <a:off x="88913" y="87507"/>
            <a:ext cx="8965107" cy="4968444"/>
          </a:xfrm>
          <a:prstGeom prst="rect">
            <a:avLst/>
          </a:prstGeom>
          <a:noFill/>
          <a:ln w="228600" cap="flat" cmpd="sng">
            <a:solidFill>
              <a:srgbClr val="0072B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13"/>
          </a:p>
        </p:txBody>
      </p:sp>
      <p:sp>
        <p:nvSpPr>
          <p:cNvPr id="4" name="Google Shape;182;p29">
            <a:extLst>
              <a:ext uri="{FF2B5EF4-FFF2-40B4-BE49-F238E27FC236}">
                <a16:creationId xmlns:a16="http://schemas.microsoft.com/office/drawing/2014/main" id="{4708B357-1C18-A54D-A01F-81FBB1A0FE14}"/>
              </a:ext>
            </a:extLst>
          </p:cNvPr>
          <p:cNvSpPr txBox="1">
            <a:spLocks/>
          </p:cNvSpPr>
          <p:nvPr/>
        </p:nvSpPr>
        <p:spPr>
          <a:xfrm>
            <a:off x="5262227" y="2471145"/>
            <a:ext cx="3328879" cy="182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1800" dirty="0"/>
              <a:t>Moisture-resistant and impervious to salt, VEKAdeck is a top choice for dock builders across America.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73D5DF-D016-B143-A9A6-93829D505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177" y="1857110"/>
            <a:ext cx="2616200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8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5;p12">
            <a:extLst>
              <a:ext uri="{FF2B5EF4-FFF2-40B4-BE49-F238E27FC236}">
                <a16:creationId xmlns:a16="http://schemas.microsoft.com/office/drawing/2014/main" id="{3CE86146-91EF-B243-9E6B-0C9466CF58B5}"/>
              </a:ext>
            </a:extLst>
          </p:cNvPr>
          <p:cNvSpPr/>
          <p:nvPr/>
        </p:nvSpPr>
        <p:spPr>
          <a:xfrm>
            <a:off x="88913" y="87507"/>
            <a:ext cx="8965107" cy="4968444"/>
          </a:xfrm>
          <a:prstGeom prst="rect">
            <a:avLst/>
          </a:prstGeom>
          <a:noFill/>
          <a:ln w="228600" cap="flat" cmpd="sng">
            <a:solidFill>
              <a:srgbClr val="706C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13"/>
          </a:p>
        </p:txBody>
      </p:sp>
      <p:pic>
        <p:nvPicPr>
          <p:cNvPr id="5" name="Google Shape;76;p12">
            <a:extLst>
              <a:ext uri="{FF2B5EF4-FFF2-40B4-BE49-F238E27FC236}">
                <a16:creationId xmlns:a16="http://schemas.microsoft.com/office/drawing/2014/main" id="{3C1A3020-5087-9944-A133-ABB7BC6200E3}"/>
              </a:ext>
            </a:extLst>
          </p:cNvPr>
          <p:cNvPicPr preferRelativeResize="0"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578300"/>
            <a:ext cx="2021585" cy="81239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72;p28">
            <a:extLst>
              <a:ext uri="{FF2B5EF4-FFF2-40B4-BE49-F238E27FC236}">
                <a16:creationId xmlns:a16="http://schemas.microsoft.com/office/drawing/2014/main" id="{BF9E5512-5660-3848-AB47-5C9447C2FFBB}"/>
              </a:ext>
            </a:extLst>
          </p:cNvPr>
          <p:cNvSpPr txBox="1">
            <a:spLocks/>
          </p:cNvSpPr>
          <p:nvPr/>
        </p:nvSpPr>
        <p:spPr>
          <a:xfrm>
            <a:off x="2264514" y="1697515"/>
            <a:ext cx="1819114" cy="2295900"/>
          </a:xfrm>
          <a:prstGeom prst="rect">
            <a:avLst/>
          </a:prstGeom>
        </p:spPr>
        <p:txBody>
          <a:bodyPr spcFirstLastPara="1" vert="horz" wrap="square" lIns="68569" tIns="68569" rIns="68569" bIns="68569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450"/>
              </a:spcBef>
              <a:buNone/>
            </a:pPr>
            <a:r>
              <a:rPr lang="en-US" sz="1800" b="1" dirty="0">
                <a:solidFill>
                  <a:srgbClr val="0072BC"/>
                </a:solidFill>
                <a:latin typeface="+mj-lt"/>
                <a:ea typeface="Roboto" panose="02000000000000000000" pitchFamily="2" charset="0"/>
              </a:rPr>
              <a:t>W</a:t>
            </a:r>
            <a:r>
              <a:rPr lang="en-US" sz="1800" b="1" dirty="0">
                <a:solidFill>
                  <a:srgbClr val="2E74B7"/>
                </a:solidFill>
                <a:latin typeface="+mj-lt"/>
                <a:ea typeface="Roboto" panose="02000000000000000000" pitchFamily="2" charset="0"/>
              </a:rPr>
              <a:t>H</a:t>
            </a:r>
            <a:r>
              <a:rPr lang="en-US" sz="1800" b="1" dirty="0">
                <a:solidFill>
                  <a:srgbClr val="0072BC"/>
                </a:solidFill>
                <a:latin typeface="+mj-lt"/>
                <a:ea typeface="Roboto" panose="02000000000000000000" pitchFamily="2" charset="0"/>
              </a:rPr>
              <a:t>O</a:t>
            </a:r>
          </a:p>
          <a:p>
            <a:pPr marL="0" indent="0">
              <a:lnSpc>
                <a:spcPct val="100000"/>
              </a:lnSpc>
              <a:spcBef>
                <a:spcPts val="450"/>
              </a:spcBef>
              <a:buNone/>
            </a:pPr>
            <a:r>
              <a:rPr lang="en-US" sz="1400" dirty="0">
                <a:ea typeface="Roboto" panose="02000000000000000000" pitchFamily="2" charset="0"/>
              </a:rPr>
              <a:t>Homebuilders, remodelers, architects, and builders seeking    a high-performance attractive, ultra low-maintenance deck product with a proven record of performance, since 1999.</a:t>
            </a:r>
          </a:p>
        </p:txBody>
      </p:sp>
      <p:sp>
        <p:nvSpPr>
          <p:cNvPr id="7" name="Google Shape;173;p28">
            <a:extLst>
              <a:ext uri="{FF2B5EF4-FFF2-40B4-BE49-F238E27FC236}">
                <a16:creationId xmlns:a16="http://schemas.microsoft.com/office/drawing/2014/main" id="{3FE8472B-F86B-F444-A8AA-F5B449461D9F}"/>
              </a:ext>
            </a:extLst>
          </p:cNvPr>
          <p:cNvSpPr txBox="1">
            <a:spLocks/>
          </p:cNvSpPr>
          <p:nvPr/>
        </p:nvSpPr>
        <p:spPr>
          <a:xfrm>
            <a:off x="4427900" y="1697515"/>
            <a:ext cx="1994165" cy="2295900"/>
          </a:xfrm>
          <a:prstGeom prst="rect">
            <a:avLst/>
          </a:prstGeom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450"/>
              </a:spcBef>
              <a:buNone/>
            </a:pPr>
            <a:r>
              <a:rPr lang="en-US" sz="1800" b="1" dirty="0">
                <a:solidFill>
                  <a:srgbClr val="0072BC"/>
                </a:solidFill>
                <a:latin typeface="+mj-lt"/>
                <a:ea typeface="Roboto" panose="02000000000000000000" pitchFamily="2" charset="0"/>
              </a:rPr>
              <a:t>WHAT</a:t>
            </a:r>
          </a:p>
          <a:p>
            <a:pPr marL="0" indent="0">
              <a:lnSpc>
                <a:spcPct val="100000"/>
              </a:lnSpc>
              <a:spcBef>
                <a:spcPts val="450"/>
              </a:spcBef>
              <a:buNone/>
            </a:pPr>
            <a:r>
              <a:rPr lang="en-US" sz="1400" dirty="0">
                <a:ea typeface="Roboto" panose="02000000000000000000" pitchFamily="2" charset="0"/>
              </a:rPr>
              <a:t>VEKAdeck is a reinforced cellular PVC deck board designed to be one of the best-performing boards available. </a:t>
            </a:r>
          </a:p>
        </p:txBody>
      </p:sp>
      <p:sp>
        <p:nvSpPr>
          <p:cNvPr id="8" name="Google Shape;174;p28">
            <a:extLst>
              <a:ext uri="{FF2B5EF4-FFF2-40B4-BE49-F238E27FC236}">
                <a16:creationId xmlns:a16="http://schemas.microsoft.com/office/drawing/2014/main" id="{25C48616-329A-E047-9728-EBD4B7C72F67}"/>
              </a:ext>
            </a:extLst>
          </p:cNvPr>
          <p:cNvSpPr txBox="1">
            <a:spLocks/>
          </p:cNvSpPr>
          <p:nvPr/>
        </p:nvSpPr>
        <p:spPr>
          <a:xfrm>
            <a:off x="6591287" y="1697515"/>
            <a:ext cx="2045217" cy="2295900"/>
          </a:xfrm>
          <a:prstGeom prst="rect">
            <a:avLst/>
          </a:prstGeom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450"/>
              </a:spcBef>
              <a:buNone/>
            </a:pPr>
            <a:r>
              <a:rPr lang="en-US" sz="1800" b="1" dirty="0">
                <a:solidFill>
                  <a:srgbClr val="0072BC"/>
                </a:solidFill>
                <a:latin typeface="+mj-lt"/>
                <a:ea typeface="Roboto" panose="02000000000000000000" pitchFamily="2" charset="0"/>
              </a:rPr>
              <a:t>WHY</a:t>
            </a:r>
          </a:p>
          <a:p>
            <a:pPr marL="0" indent="0">
              <a:lnSpc>
                <a:spcPct val="100000"/>
              </a:lnSpc>
              <a:spcBef>
                <a:spcPts val="450"/>
              </a:spcBef>
              <a:buNone/>
            </a:pPr>
            <a:r>
              <a:rPr lang="en-US" sz="1400" dirty="0">
                <a:ea typeface="Roboto" panose="02000000000000000000" pitchFamily="2" charset="0"/>
              </a:rPr>
              <a:t>The limitations of composite materials led VEKA to pioneer a new category of deck board which has rapidly grown.</a:t>
            </a:r>
          </a:p>
          <a:p>
            <a:pPr marL="0" indent="0">
              <a:spcBef>
                <a:spcPts val="450"/>
              </a:spcBef>
              <a:buNone/>
            </a:pPr>
            <a:endParaRPr lang="en-US" sz="21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A57F0BB-7D6E-2145-B526-AD366BD294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55" y="1149393"/>
            <a:ext cx="4292600" cy="2413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72E2F07-8245-9F4E-983F-DF4C28C2D1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8055" y="3409079"/>
            <a:ext cx="3989540" cy="674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2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9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5;p12">
            <a:extLst>
              <a:ext uri="{FF2B5EF4-FFF2-40B4-BE49-F238E27FC236}">
                <a16:creationId xmlns:a16="http://schemas.microsoft.com/office/drawing/2014/main" id="{3CE86146-91EF-B243-9E6B-0C9466CF58B5}"/>
              </a:ext>
            </a:extLst>
          </p:cNvPr>
          <p:cNvSpPr/>
          <p:nvPr/>
        </p:nvSpPr>
        <p:spPr>
          <a:xfrm>
            <a:off x="88913" y="87507"/>
            <a:ext cx="8965107" cy="4968444"/>
          </a:xfrm>
          <a:prstGeom prst="rect">
            <a:avLst/>
          </a:prstGeom>
          <a:noFill/>
          <a:ln w="228600" cap="flat" cmpd="sng">
            <a:solidFill>
              <a:srgbClr val="706C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13"/>
          </a:p>
        </p:txBody>
      </p:sp>
      <p:pic>
        <p:nvPicPr>
          <p:cNvPr id="5" name="Google Shape;76;p12">
            <a:extLst>
              <a:ext uri="{FF2B5EF4-FFF2-40B4-BE49-F238E27FC236}">
                <a16:creationId xmlns:a16="http://schemas.microsoft.com/office/drawing/2014/main" id="{3C1A3020-5087-9944-A133-ABB7BC6200E3}"/>
              </a:ext>
            </a:extLst>
          </p:cNvPr>
          <p:cNvPicPr preferRelativeResize="0"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9015" y="579090"/>
            <a:ext cx="2020824" cy="81381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72;p28">
            <a:extLst>
              <a:ext uri="{FF2B5EF4-FFF2-40B4-BE49-F238E27FC236}">
                <a16:creationId xmlns:a16="http://schemas.microsoft.com/office/drawing/2014/main" id="{BF9E5512-5660-3848-AB47-5C9447C2FFBB}"/>
              </a:ext>
            </a:extLst>
          </p:cNvPr>
          <p:cNvSpPr txBox="1">
            <a:spLocks/>
          </p:cNvSpPr>
          <p:nvPr/>
        </p:nvSpPr>
        <p:spPr>
          <a:xfrm>
            <a:off x="2264513" y="1697515"/>
            <a:ext cx="1994165" cy="2295900"/>
          </a:xfrm>
          <a:prstGeom prst="rect">
            <a:avLst/>
          </a:prstGeom>
        </p:spPr>
        <p:txBody>
          <a:bodyPr spcFirstLastPara="1" vert="horz" wrap="square" lIns="68569" tIns="68569" rIns="68569" bIns="68569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450"/>
              </a:spcBef>
              <a:buNone/>
            </a:pPr>
            <a:r>
              <a:rPr lang="en-US" sz="1400" b="1" dirty="0" err="1">
                <a:latin typeface="Roboto" panose="02000000000000000000" pitchFamily="2" charset="0"/>
                <a:ea typeface="Roboto" panose="02000000000000000000" pitchFamily="2" charset="0"/>
              </a:rPr>
              <a:t>VEKAdeck’s</a:t>
            </a:r>
            <a:r>
              <a:rPr lang="en-US" sz="1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</a:rPr>
              <a:t>proprietary all-vinyl formulation has low expansion and contraction.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3A326A7-83EA-C245-BD4F-DFDCE3CC66FF}"/>
              </a:ext>
            </a:extLst>
          </p:cNvPr>
          <p:cNvGrpSpPr/>
          <p:nvPr/>
        </p:nvGrpSpPr>
        <p:grpSpPr>
          <a:xfrm>
            <a:off x="4258678" y="1697515"/>
            <a:ext cx="1994165" cy="2295900"/>
            <a:chOff x="4258678" y="1697515"/>
            <a:chExt cx="1994165" cy="2295900"/>
          </a:xfrm>
        </p:grpSpPr>
        <p:sp>
          <p:nvSpPr>
            <p:cNvPr id="7" name="Google Shape;173;p28">
              <a:extLst>
                <a:ext uri="{FF2B5EF4-FFF2-40B4-BE49-F238E27FC236}">
                  <a16:creationId xmlns:a16="http://schemas.microsoft.com/office/drawing/2014/main" id="{3FE8472B-F86B-F444-A8AA-F5B449461D9F}"/>
                </a:ext>
              </a:extLst>
            </p:cNvPr>
            <p:cNvSpPr txBox="1">
              <a:spLocks/>
            </p:cNvSpPr>
            <p:nvPr/>
          </p:nvSpPr>
          <p:spPr>
            <a:xfrm>
              <a:off x="4258678" y="1697515"/>
              <a:ext cx="1994165" cy="2295900"/>
            </a:xfrm>
            <a:prstGeom prst="rect">
              <a:avLst/>
            </a:prstGeom>
          </p:spPr>
          <p:txBody>
            <a:bodyPr spcFirstLastPara="1" wrap="square" lIns="68569" tIns="68569" rIns="68569" bIns="68569" anchor="t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450"/>
                </a:spcBef>
                <a:buNone/>
              </a:pPr>
              <a:r>
                <a:rPr lang="en-US" sz="1400" b="1" dirty="0">
                  <a:latin typeface="Roboto" panose="02000000000000000000" pitchFamily="2" charset="0"/>
                  <a:ea typeface="Roboto" panose="02000000000000000000" pitchFamily="2" charset="0"/>
                </a:rPr>
                <a:t>VEKAdeck </a:t>
              </a:r>
              <a:r>
                <a:rPr lang="en-US" sz="1400" dirty="0">
                  <a:latin typeface="Roboto" panose="02000000000000000000" pitchFamily="2" charset="0"/>
                  <a:ea typeface="Roboto" panose="02000000000000000000" pitchFamily="2" charset="0"/>
                </a:rPr>
                <a:t>will self extinguish in the event of fire.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10B53AE-EBFA-6E42-9F91-A8BA080E9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39695" y="2313841"/>
              <a:ext cx="1725852" cy="106324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1D5DA24E-A8D8-FF47-844C-ACF6C3F05C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4370" y="1150085"/>
            <a:ext cx="5257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99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B5D9ECA-C727-BC40-9556-F2D808601C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85050"/>
            <a:ext cx="9133553" cy="582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87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B5D9ECA-C727-BC40-9556-F2D808601C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85050"/>
            <a:ext cx="9133553" cy="5828550"/>
          </a:xfrm>
          <a:prstGeom prst="rect">
            <a:avLst/>
          </a:prstGeom>
        </p:spPr>
      </p:pic>
      <p:sp>
        <p:nvSpPr>
          <p:cNvPr id="4" name="Google Shape;10;p2">
            <a:extLst>
              <a:ext uri="{FF2B5EF4-FFF2-40B4-BE49-F238E27FC236}">
                <a16:creationId xmlns:a16="http://schemas.microsoft.com/office/drawing/2014/main" id="{5518C914-8DA3-3442-9373-BD85CE33EBD6}"/>
              </a:ext>
            </a:extLst>
          </p:cNvPr>
          <p:cNvSpPr/>
          <p:nvPr/>
        </p:nvSpPr>
        <p:spPr>
          <a:xfrm>
            <a:off x="10447" y="3256800"/>
            <a:ext cx="9144000" cy="1886700"/>
          </a:xfrm>
          <a:prstGeom prst="rect">
            <a:avLst/>
          </a:prstGeom>
          <a:solidFill>
            <a:srgbClr val="004430">
              <a:alpha val="74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5" name="Google Shape;12;p2">
            <a:extLst>
              <a:ext uri="{FF2B5EF4-FFF2-40B4-BE49-F238E27FC236}">
                <a16:creationId xmlns:a16="http://schemas.microsoft.com/office/drawing/2014/main" id="{F7B8795A-7664-3241-8C45-58984B363EA8}"/>
              </a:ext>
            </a:extLst>
          </p:cNvPr>
          <p:cNvGrpSpPr/>
          <p:nvPr/>
        </p:nvGrpSpPr>
        <p:grpSpPr>
          <a:xfrm>
            <a:off x="-33317" y="4260069"/>
            <a:ext cx="9197400" cy="883431"/>
            <a:chOff x="0" y="5687967"/>
            <a:chExt cx="9197400" cy="1177908"/>
          </a:xfrm>
        </p:grpSpPr>
        <p:sp>
          <p:nvSpPr>
            <p:cNvPr id="6" name="Google Shape;13;p2">
              <a:extLst>
                <a:ext uri="{FF2B5EF4-FFF2-40B4-BE49-F238E27FC236}">
                  <a16:creationId xmlns:a16="http://schemas.microsoft.com/office/drawing/2014/main" id="{97E0C5E5-62E3-9147-AC6D-649862792CB7}"/>
                </a:ext>
              </a:extLst>
            </p:cNvPr>
            <p:cNvSpPr/>
            <p:nvPr/>
          </p:nvSpPr>
          <p:spPr>
            <a:xfrm>
              <a:off x="0" y="5948175"/>
              <a:ext cx="9197400" cy="917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4;p2">
              <a:extLst>
                <a:ext uri="{FF2B5EF4-FFF2-40B4-BE49-F238E27FC236}">
                  <a16:creationId xmlns:a16="http://schemas.microsoft.com/office/drawing/2014/main" id="{9E72A260-7DEA-2A48-A390-0F66F99AA7CC}"/>
                </a:ext>
              </a:extLst>
            </p:cNvPr>
            <p:cNvSpPr/>
            <p:nvPr/>
          </p:nvSpPr>
          <p:spPr>
            <a:xfrm>
              <a:off x="818800" y="5687967"/>
              <a:ext cx="457800" cy="3363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CE7AEDED-A08C-0548-AFB3-AB4622BE54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483" y="4549689"/>
            <a:ext cx="2469881" cy="5140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BB73B17-77A5-B64C-BE0B-9A36084DB8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9525" y="4498686"/>
            <a:ext cx="1440589" cy="49256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26C6AE7-5C44-CC42-9510-DEFB85F410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184" y="3910266"/>
            <a:ext cx="2956176" cy="25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1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B5D9ECA-C727-BC40-9556-F2D808601C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85050"/>
            <a:ext cx="9144000" cy="5828550"/>
          </a:xfrm>
          <a:prstGeom prst="rect">
            <a:avLst/>
          </a:prstGeom>
        </p:spPr>
      </p:pic>
      <p:sp>
        <p:nvSpPr>
          <p:cNvPr id="10" name="Google Shape;10;p2">
            <a:extLst>
              <a:ext uri="{FF2B5EF4-FFF2-40B4-BE49-F238E27FC236}">
                <a16:creationId xmlns:a16="http://schemas.microsoft.com/office/drawing/2014/main" id="{1A0AB132-EE3E-C543-ADCC-55BCD6BB2465}"/>
              </a:ext>
            </a:extLst>
          </p:cNvPr>
          <p:cNvSpPr/>
          <p:nvPr/>
        </p:nvSpPr>
        <p:spPr>
          <a:xfrm>
            <a:off x="2283" y="3256800"/>
            <a:ext cx="9144000" cy="1886700"/>
          </a:xfrm>
          <a:prstGeom prst="rect">
            <a:avLst/>
          </a:prstGeom>
          <a:solidFill>
            <a:srgbClr val="004430">
              <a:alpha val="77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2EAA65-1F90-0847-A234-7FE20E17EA7D}"/>
              </a:ext>
            </a:extLst>
          </p:cNvPr>
          <p:cNvSpPr txBox="1"/>
          <p:nvPr/>
        </p:nvSpPr>
        <p:spPr>
          <a:xfrm>
            <a:off x="651055" y="3852355"/>
            <a:ext cx="7783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ea typeface="Roboto Slab" pitchFamily="2" charset="0"/>
              </a:rPr>
              <a:t>VEKAdeck</a:t>
            </a:r>
            <a:r>
              <a:rPr lang="en-US" dirty="0">
                <a:solidFill>
                  <a:schemeClr val="bg1"/>
                </a:solidFill>
                <a:ea typeface="Roboto Slab" pitchFamily="2" charset="0"/>
              </a:rPr>
              <a:t> has been evaluated by Intertek (CCRR-0137) and complies with the latest IBC and IRC Building Code standards.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C2E96D-5B77-5447-9F76-FA7A43A81E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9525" y="4498686"/>
            <a:ext cx="1440589" cy="4925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9C16BD-DE1D-FF44-A158-D040CEF5BC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771" y="3513464"/>
            <a:ext cx="2956176" cy="25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18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DB8009-F7EF-524C-8AD8-C147E6EAF4C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990" y="-11961"/>
            <a:ext cx="9057313" cy="5151474"/>
          </a:xfrm>
          <a:prstGeom prst="rect">
            <a:avLst/>
          </a:prstGeom>
        </p:spPr>
      </p:pic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40A45C41-351B-0348-A17F-616BDD916A43}"/>
              </a:ext>
            </a:extLst>
          </p:cNvPr>
          <p:cNvSpPr/>
          <p:nvPr/>
        </p:nvSpPr>
        <p:spPr>
          <a:xfrm>
            <a:off x="1" y="-11961"/>
            <a:ext cx="9144000" cy="5143500"/>
          </a:xfrm>
          <a:prstGeom prst="rect">
            <a:avLst/>
          </a:prstGeom>
          <a:noFill/>
          <a:ln w="22860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99;p16">
            <a:extLst>
              <a:ext uri="{FF2B5EF4-FFF2-40B4-BE49-F238E27FC236}">
                <a16:creationId xmlns:a16="http://schemas.microsoft.com/office/drawing/2014/main" id="{CFCAD30B-2EC2-7B45-8558-64D4C666CB0E}"/>
              </a:ext>
            </a:extLst>
          </p:cNvPr>
          <p:cNvSpPr/>
          <p:nvPr/>
        </p:nvSpPr>
        <p:spPr>
          <a:xfrm>
            <a:off x="2801680" y="1519597"/>
            <a:ext cx="3540642" cy="2031678"/>
          </a:xfrm>
          <a:prstGeom prst="rect">
            <a:avLst/>
          </a:prstGeom>
          <a:solidFill>
            <a:srgbClr val="3B3838">
              <a:alpha val="52941"/>
            </a:srgbClr>
          </a:solidFill>
          <a:ln w="14605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CA39F1-3CDB-BF48-B1F3-333B07599AC5}"/>
              </a:ext>
            </a:extLst>
          </p:cNvPr>
          <p:cNvSpPr txBox="1"/>
          <p:nvPr/>
        </p:nvSpPr>
        <p:spPr>
          <a:xfrm>
            <a:off x="2934792" y="1728824"/>
            <a:ext cx="32744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dirty="0">
              <a:solidFill>
                <a:schemeClr val="bg1"/>
              </a:solidFill>
              <a:ea typeface="Roboto" panose="02000000000000000000" pitchFamily="2" charset="0"/>
            </a:endParaRPr>
          </a:p>
          <a:p>
            <a:pPr algn="ctr"/>
            <a:endParaRPr lang="en-US" dirty="0">
              <a:solidFill>
                <a:schemeClr val="bg1"/>
              </a:solidFill>
              <a:ea typeface="Roboto" panose="02000000000000000000" pitchFamily="2" charset="0"/>
            </a:endParaRPr>
          </a:p>
          <a:p>
            <a:pPr algn="ctr"/>
            <a:r>
              <a:rPr lang="en-US" dirty="0">
                <a:solidFill>
                  <a:schemeClr val="bg1"/>
                </a:solidFill>
                <a:ea typeface="Roboto" panose="02000000000000000000" pitchFamily="2" charset="0"/>
              </a:rPr>
              <a:t>On hot sunny days, most deck surfaces can get very hot, so hot that shoes are required.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824CB5-EA4D-BE4F-A577-BCF549118B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6685" y="1943099"/>
            <a:ext cx="2630629" cy="25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28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DB8009-F7EF-524C-8AD8-C147E6EAF4C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990" y="-11961"/>
            <a:ext cx="9057313" cy="5151474"/>
          </a:xfrm>
          <a:prstGeom prst="rect">
            <a:avLst/>
          </a:prstGeom>
        </p:spPr>
      </p:pic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40A45C41-351B-0348-A17F-616BDD916A43}"/>
              </a:ext>
            </a:extLst>
          </p:cNvPr>
          <p:cNvSpPr/>
          <p:nvPr/>
        </p:nvSpPr>
        <p:spPr>
          <a:xfrm>
            <a:off x="1" y="-11961"/>
            <a:ext cx="9144000" cy="5143500"/>
          </a:xfrm>
          <a:prstGeom prst="rect">
            <a:avLst/>
          </a:prstGeom>
          <a:noFill/>
          <a:ln w="22860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99;p16">
            <a:extLst>
              <a:ext uri="{FF2B5EF4-FFF2-40B4-BE49-F238E27FC236}">
                <a16:creationId xmlns:a16="http://schemas.microsoft.com/office/drawing/2014/main" id="{CFCAD30B-2EC2-7B45-8558-64D4C666CB0E}"/>
              </a:ext>
            </a:extLst>
          </p:cNvPr>
          <p:cNvSpPr/>
          <p:nvPr/>
        </p:nvSpPr>
        <p:spPr>
          <a:xfrm>
            <a:off x="2801680" y="1519597"/>
            <a:ext cx="3540642" cy="2031678"/>
          </a:xfrm>
          <a:prstGeom prst="rect">
            <a:avLst/>
          </a:prstGeom>
          <a:solidFill>
            <a:srgbClr val="3B3838">
              <a:alpha val="52941"/>
            </a:srgbClr>
          </a:solidFill>
          <a:ln w="14605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CA39F1-3CDB-BF48-B1F3-333B07599AC5}"/>
              </a:ext>
            </a:extLst>
          </p:cNvPr>
          <p:cNvSpPr txBox="1"/>
          <p:nvPr/>
        </p:nvSpPr>
        <p:spPr>
          <a:xfrm>
            <a:off x="2934792" y="2027604"/>
            <a:ext cx="3274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ea typeface="Roboto" panose="02000000000000000000" pitchFamily="2" charset="0"/>
              </a:rPr>
              <a:t>VEKAdeck</a:t>
            </a:r>
            <a:r>
              <a:rPr lang="en-US" dirty="0">
                <a:solidFill>
                  <a:schemeClr val="bg1"/>
                </a:solidFill>
                <a:ea typeface="Roboto" panose="02000000000000000000" pitchFamily="2" charset="0"/>
              </a:rPr>
              <a:t> is thermally reflective to help keep you cool under foot. </a:t>
            </a:r>
          </a:p>
        </p:txBody>
      </p:sp>
    </p:spTree>
    <p:extLst>
      <p:ext uri="{BB962C8B-B14F-4D97-AF65-F5344CB8AC3E}">
        <p14:creationId xmlns:p14="http://schemas.microsoft.com/office/powerpoint/2010/main" val="163636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5;p12">
            <a:extLst>
              <a:ext uri="{FF2B5EF4-FFF2-40B4-BE49-F238E27FC236}">
                <a16:creationId xmlns:a16="http://schemas.microsoft.com/office/drawing/2014/main" id="{A30C01F7-A5C2-244D-B7A5-0C92667D0720}"/>
              </a:ext>
            </a:extLst>
          </p:cNvPr>
          <p:cNvSpPr/>
          <p:nvPr/>
        </p:nvSpPr>
        <p:spPr>
          <a:xfrm>
            <a:off x="88913" y="87507"/>
            <a:ext cx="8965107" cy="4968444"/>
          </a:xfrm>
          <a:prstGeom prst="rect">
            <a:avLst/>
          </a:prstGeom>
          <a:noFill/>
          <a:ln w="228600" cap="flat" cmpd="sng">
            <a:solidFill>
              <a:srgbClr val="0072B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13"/>
          </a:p>
        </p:txBody>
      </p:sp>
      <p:sp>
        <p:nvSpPr>
          <p:cNvPr id="4" name="Google Shape;182;p29">
            <a:extLst>
              <a:ext uri="{FF2B5EF4-FFF2-40B4-BE49-F238E27FC236}">
                <a16:creationId xmlns:a16="http://schemas.microsoft.com/office/drawing/2014/main" id="{4708B357-1C18-A54D-A01F-81FBB1A0FE14}"/>
              </a:ext>
            </a:extLst>
          </p:cNvPr>
          <p:cNvSpPr txBox="1">
            <a:spLocks/>
          </p:cNvSpPr>
          <p:nvPr/>
        </p:nvSpPr>
        <p:spPr>
          <a:xfrm>
            <a:off x="5262227" y="2508114"/>
            <a:ext cx="3509240" cy="182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1800" dirty="0"/>
              <a:t>A heat build-up test shows that VEKAdeck is 62° cooler than its competition.</a:t>
            </a:r>
          </a:p>
        </p:txBody>
      </p:sp>
      <p:pic>
        <p:nvPicPr>
          <p:cNvPr id="5" name="Google Shape;183;p29">
            <a:extLst>
              <a:ext uri="{FF2B5EF4-FFF2-40B4-BE49-F238E27FC236}">
                <a16:creationId xmlns:a16="http://schemas.microsoft.com/office/drawing/2014/main" id="{0596C688-2AA1-BA45-9EDA-36C2BE71DC31}"/>
              </a:ext>
            </a:extLst>
          </p:cNvPr>
          <p:cNvPicPr preferRelativeResize="0"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30432" y="860921"/>
            <a:ext cx="3183808" cy="318380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3A61BFD-664B-BE47-AEFE-9520107C0F9D}"/>
              </a:ext>
            </a:extLst>
          </p:cNvPr>
          <p:cNvGrpSpPr/>
          <p:nvPr/>
        </p:nvGrpSpPr>
        <p:grpSpPr>
          <a:xfrm>
            <a:off x="424247" y="1383177"/>
            <a:ext cx="1902137" cy="667737"/>
            <a:chOff x="875657" y="4115045"/>
            <a:chExt cx="1902137" cy="66773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648232C-CD9C-2F47-9F34-79C737EE90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5657" y="4115045"/>
              <a:ext cx="1601641" cy="33332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61B803C-AB31-7648-BEA6-115D42C59664}"/>
                </a:ext>
              </a:extLst>
            </p:cNvPr>
            <p:cNvSpPr txBox="1"/>
            <p:nvPr/>
          </p:nvSpPr>
          <p:spPr>
            <a:xfrm>
              <a:off x="1289235" y="4413450"/>
              <a:ext cx="1488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0072BC"/>
                  </a:solidFill>
                </a:rPr>
                <a:t>126°</a:t>
              </a:r>
              <a:r>
                <a:rPr lang="en-US" sz="1400" b="1" dirty="0">
                  <a:solidFill>
                    <a:srgbClr val="0072BC"/>
                  </a:solidFill>
                </a:rPr>
                <a:t>F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FF91B22-AB34-9C46-A33D-D5415C94B515}"/>
              </a:ext>
            </a:extLst>
          </p:cNvPr>
          <p:cNvSpPr txBox="1"/>
          <p:nvPr/>
        </p:nvSpPr>
        <p:spPr>
          <a:xfrm>
            <a:off x="3325167" y="1067752"/>
            <a:ext cx="14885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>
                    <a:alpha val="72000"/>
                  </a:schemeClr>
                </a:solidFill>
              </a:rPr>
              <a:t>BRAND X</a:t>
            </a:r>
          </a:p>
          <a:p>
            <a:pPr algn="ctr"/>
            <a:r>
              <a:rPr lang="en-US" b="1" dirty="0">
                <a:solidFill>
                  <a:schemeClr val="bg1">
                    <a:alpha val="72000"/>
                  </a:schemeClr>
                </a:solidFill>
              </a:rPr>
              <a:t>188°</a:t>
            </a:r>
            <a:r>
              <a:rPr lang="en-US" sz="1400" b="1" dirty="0">
                <a:solidFill>
                  <a:schemeClr val="bg1">
                    <a:alpha val="72000"/>
                  </a:schemeClr>
                </a:solidFill>
              </a:rPr>
              <a:t>F</a:t>
            </a:r>
          </a:p>
          <a:p>
            <a:endParaRPr lang="en-US" b="1" dirty="0">
              <a:solidFill>
                <a:schemeClr val="bg1">
                  <a:alpha val="72000"/>
                </a:schemeClr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7D20218-3427-3649-98E2-02949D163B28}"/>
              </a:ext>
            </a:extLst>
          </p:cNvPr>
          <p:cNvCxnSpPr>
            <a:cxnSpLocks/>
          </p:cNvCxnSpPr>
          <p:nvPr/>
        </p:nvCxnSpPr>
        <p:spPr>
          <a:xfrm flipH="1">
            <a:off x="920733" y="2014905"/>
            <a:ext cx="1405651" cy="0"/>
          </a:xfrm>
          <a:prstGeom prst="line">
            <a:avLst/>
          </a:prstGeom>
          <a:ln w="1905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F8CACDA-F333-FC47-A07B-3B2918358F65}"/>
              </a:ext>
            </a:extLst>
          </p:cNvPr>
          <p:cNvCxnSpPr>
            <a:cxnSpLocks/>
          </p:cNvCxnSpPr>
          <p:nvPr/>
        </p:nvCxnSpPr>
        <p:spPr>
          <a:xfrm flipH="1">
            <a:off x="3325168" y="1674337"/>
            <a:ext cx="969125" cy="0"/>
          </a:xfrm>
          <a:prstGeom prst="line">
            <a:avLst/>
          </a:prstGeom>
          <a:ln w="1905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427AB28A-72F0-9148-869E-D0E1FAC89A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9444" y="2338525"/>
            <a:ext cx="23622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08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130889-4078-5540-B74A-B262061824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447"/>
          <a:stretch/>
        </p:blipFill>
        <p:spPr>
          <a:xfrm>
            <a:off x="-33317" y="0"/>
            <a:ext cx="9197400" cy="5143500"/>
          </a:xfrm>
          <a:prstGeom prst="rect">
            <a:avLst/>
          </a:prstGeom>
        </p:spPr>
      </p:pic>
      <p:sp>
        <p:nvSpPr>
          <p:cNvPr id="11" name="Google Shape;10;p2">
            <a:extLst>
              <a:ext uri="{FF2B5EF4-FFF2-40B4-BE49-F238E27FC236}">
                <a16:creationId xmlns:a16="http://schemas.microsoft.com/office/drawing/2014/main" id="{2B5DB58B-F1E4-5E41-9169-14042586D3EB}"/>
              </a:ext>
            </a:extLst>
          </p:cNvPr>
          <p:cNvSpPr/>
          <p:nvPr/>
        </p:nvSpPr>
        <p:spPr>
          <a:xfrm>
            <a:off x="10447" y="3256800"/>
            <a:ext cx="9144000" cy="1886700"/>
          </a:xfrm>
          <a:prstGeom prst="rect">
            <a:avLst/>
          </a:prstGeom>
          <a:solidFill>
            <a:srgbClr val="004430">
              <a:alpha val="533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2" name="Google Shape;12;p2">
            <a:extLst>
              <a:ext uri="{FF2B5EF4-FFF2-40B4-BE49-F238E27FC236}">
                <a16:creationId xmlns:a16="http://schemas.microsoft.com/office/drawing/2014/main" id="{877F6A57-9A68-5847-B95C-DD3C97C98801}"/>
              </a:ext>
            </a:extLst>
          </p:cNvPr>
          <p:cNvGrpSpPr/>
          <p:nvPr/>
        </p:nvGrpSpPr>
        <p:grpSpPr>
          <a:xfrm>
            <a:off x="-33317" y="4260069"/>
            <a:ext cx="9197400" cy="883431"/>
            <a:chOff x="0" y="5687967"/>
            <a:chExt cx="9197400" cy="1177908"/>
          </a:xfrm>
        </p:grpSpPr>
        <p:sp>
          <p:nvSpPr>
            <p:cNvPr id="13" name="Google Shape;13;p2">
              <a:extLst>
                <a:ext uri="{FF2B5EF4-FFF2-40B4-BE49-F238E27FC236}">
                  <a16:creationId xmlns:a16="http://schemas.microsoft.com/office/drawing/2014/main" id="{D29C1A03-1218-8547-AB3E-1F90C20D8584}"/>
                </a:ext>
              </a:extLst>
            </p:cNvPr>
            <p:cNvSpPr/>
            <p:nvPr/>
          </p:nvSpPr>
          <p:spPr>
            <a:xfrm>
              <a:off x="0" y="5948175"/>
              <a:ext cx="9197400" cy="917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>
              <a:extLst>
                <a:ext uri="{FF2B5EF4-FFF2-40B4-BE49-F238E27FC236}">
                  <a16:creationId xmlns:a16="http://schemas.microsoft.com/office/drawing/2014/main" id="{CD157BFD-064B-E44D-B7F0-9A77C2EC5A21}"/>
                </a:ext>
              </a:extLst>
            </p:cNvPr>
            <p:cNvSpPr/>
            <p:nvPr/>
          </p:nvSpPr>
          <p:spPr>
            <a:xfrm>
              <a:off x="818800" y="5687967"/>
              <a:ext cx="457800" cy="3363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7773CBE-1733-FC4F-968A-FC13EFF95F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483" y="4549689"/>
            <a:ext cx="2469881" cy="51401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B9E4BAD-38C2-EA4B-8EC5-5A1264154E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483" y="3948676"/>
            <a:ext cx="2374900" cy="24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6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0C448D4-2ABA-4940-9CE7-EA1654025C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447"/>
          <a:stretch/>
        </p:blipFill>
        <p:spPr>
          <a:xfrm>
            <a:off x="-33317" y="0"/>
            <a:ext cx="9197400" cy="5143500"/>
          </a:xfrm>
          <a:prstGeom prst="rect">
            <a:avLst/>
          </a:prstGeom>
        </p:spPr>
      </p:pic>
      <p:sp>
        <p:nvSpPr>
          <p:cNvPr id="11" name="Google Shape;10;p2">
            <a:extLst>
              <a:ext uri="{FF2B5EF4-FFF2-40B4-BE49-F238E27FC236}">
                <a16:creationId xmlns:a16="http://schemas.microsoft.com/office/drawing/2014/main" id="{2B5DB58B-F1E4-5E41-9169-14042586D3EB}"/>
              </a:ext>
            </a:extLst>
          </p:cNvPr>
          <p:cNvSpPr/>
          <p:nvPr/>
        </p:nvSpPr>
        <p:spPr>
          <a:xfrm>
            <a:off x="-64009" y="247786"/>
            <a:ext cx="9218456" cy="1886700"/>
          </a:xfrm>
          <a:prstGeom prst="rect">
            <a:avLst/>
          </a:prstGeom>
          <a:solidFill>
            <a:srgbClr val="004430">
              <a:alpha val="533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171CFE-9F3D-B94D-B53E-097307050310}"/>
              </a:ext>
            </a:extLst>
          </p:cNvPr>
          <p:cNvSpPr txBox="1"/>
          <p:nvPr/>
        </p:nvSpPr>
        <p:spPr>
          <a:xfrm>
            <a:off x="659218" y="843341"/>
            <a:ext cx="8017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  <a:ea typeface="Roboto Slab" pitchFamily="2" charset="0"/>
              </a:rPr>
              <a:t>VEKAdeck’s</a:t>
            </a:r>
            <a:r>
              <a:rPr lang="en-US" b="1" dirty="0">
                <a:solidFill>
                  <a:schemeClr val="bg1"/>
                </a:solidFill>
                <a:ea typeface="Roboto Slab" pitchFamily="2" charset="0"/>
              </a:rPr>
              <a:t> </a:t>
            </a:r>
            <a:r>
              <a:rPr lang="en-US" dirty="0">
                <a:solidFill>
                  <a:schemeClr val="bg1"/>
                </a:solidFill>
                <a:ea typeface="Roboto Slab" pitchFamily="2" charset="0"/>
              </a:rPr>
              <a:t>superior </a:t>
            </a:r>
            <a:r>
              <a:rPr lang="en-US" dirty="0" err="1">
                <a:solidFill>
                  <a:schemeClr val="bg1"/>
                </a:solidFill>
                <a:ea typeface="Roboto Slab" pitchFamily="2" charset="0"/>
              </a:rPr>
              <a:t>capstock</a:t>
            </a:r>
            <a:r>
              <a:rPr lang="en-US" dirty="0">
                <a:solidFill>
                  <a:schemeClr val="bg1"/>
                </a:solidFill>
                <a:ea typeface="Roboto Slab" pitchFamily="2" charset="0"/>
              </a:rPr>
              <a:t> is stain resistant </a:t>
            </a:r>
          </a:p>
          <a:p>
            <a:r>
              <a:rPr lang="en-US" dirty="0">
                <a:solidFill>
                  <a:schemeClr val="bg1"/>
                </a:solidFill>
                <a:ea typeface="Roboto Slab" pitchFamily="2" charset="0"/>
              </a:rPr>
              <a:t>unlike most other deck boards.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E38DB6-C048-4540-ABE8-363577FF1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83" y="519676"/>
            <a:ext cx="2374900" cy="24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3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5;p12">
            <a:extLst>
              <a:ext uri="{FF2B5EF4-FFF2-40B4-BE49-F238E27FC236}">
                <a16:creationId xmlns:a16="http://schemas.microsoft.com/office/drawing/2014/main" id="{A30C01F7-A5C2-244D-B7A5-0C92667D0720}"/>
              </a:ext>
            </a:extLst>
          </p:cNvPr>
          <p:cNvSpPr/>
          <p:nvPr/>
        </p:nvSpPr>
        <p:spPr>
          <a:xfrm>
            <a:off x="88913" y="87507"/>
            <a:ext cx="8965107" cy="4968444"/>
          </a:xfrm>
          <a:prstGeom prst="rect">
            <a:avLst/>
          </a:prstGeom>
          <a:noFill/>
          <a:ln w="228600" cap="flat" cmpd="sng">
            <a:solidFill>
              <a:srgbClr val="0072B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13"/>
          </a:p>
        </p:txBody>
      </p:sp>
      <p:sp>
        <p:nvSpPr>
          <p:cNvPr id="4" name="Google Shape;182;p29">
            <a:extLst>
              <a:ext uri="{FF2B5EF4-FFF2-40B4-BE49-F238E27FC236}">
                <a16:creationId xmlns:a16="http://schemas.microsoft.com/office/drawing/2014/main" id="{4708B357-1C18-A54D-A01F-81FBB1A0FE14}"/>
              </a:ext>
            </a:extLst>
          </p:cNvPr>
          <p:cNvSpPr txBox="1">
            <a:spLocks/>
          </p:cNvSpPr>
          <p:nvPr/>
        </p:nvSpPr>
        <p:spPr>
          <a:xfrm>
            <a:off x="5262227" y="880404"/>
            <a:ext cx="3328879" cy="119184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sz="1800" dirty="0"/>
              <a:t>To demonstrate, several different types of sauce were dropped onto the surfaces of  leading deck boards, including </a:t>
            </a:r>
            <a:r>
              <a:rPr lang="en-US" sz="1800" b="1" dirty="0"/>
              <a:t>VEKAdeck</a:t>
            </a:r>
            <a:r>
              <a:rPr lang="en-US" sz="1800" dirty="0"/>
              <a:t>.</a:t>
            </a:r>
          </a:p>
        </p:txBody>
      </p:sp>
      <p:pic>
        <p:nvPicPr>
          <p:cNvPr id="5" name="Google Shape;183;p29">
            <a:extLst>
              <a:ext uri="{FF2B5EF4-FFF2-40B4-BE49-F238E27FC236}">
                <a16:creationId xmlns:a16="http://schemas.microsoft.com/office/drawing/2014/main" id="{0596C688-2AA1-BA45-9EDA-36C2BE71DC31}"/>
              </a:ext>
            </a:extLst>
          </p:cNvPr>
          <p:cNvPicPr preferRelativeResize="0"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7161" y="1104939"/>
            <a:ext cx="3396819" cy="257475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</p:pic>
      <p:sp>
        <p:nvSpPr>
          <p:cNvPr id="6" name="Google Shape;182;p29">
            <a:extLst>
              <a:ext uri="{FF2B5EF4-FFF2-40B4-BE49-F238E27FC236}">
                <a16:creationId xmlns:a16="http://schemas.microsoft.com/office/drawing/2014/main" id="{A3F552E6-4DCF-D745-B68C-4B754A3E6EE6}"/>
              </a:ext>
            </a:extLst>
          </p:cNvPr>
          <p:cNvSpPr txBox="1">
            <a:spLocks/>
          </p:cNvSpPr>
          <p:nvPr/>
        </p:nvSpPr>
        <p:spPr>
          <a:xfrm>
            <a:off x="5262226" y="2072244"/>
            <a:ext cx="3328879" cy="119184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sz="1800" dirty="0"/>
              <a:t>Household cleaners were  used to try and remove the stains. </a:t>
            </a:r>
            <a:r>
              <a:rPr lang="en-US" sz="1800" b="1" dirty="0"/>
              <a:t>VEKAdeck</a:t>
            </a:r>
            <a:r>
              <a:rPr lang="en-US" sz="1800" dirty="0"/>
              <a:t> wiped completely clean while the others absorbed oils and the surface appeared discolored.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95F1771-ED76-074F-9902-CB36D53B53AC}"/>
              </a:ext>
            </a:extLst>
          </p:cNvPr>
          <p:cNvGrpSpPr/>
          <p:nvPr/>
        </p:nvGrpSpPr>
        <p:grpSpPr>
          <a:xfrm>
            <a:off x="3499863" y="2864173"/>
            <a:ext cx="1674937" cy="1336990"/>
            <a:chOff x="3499863" y="2864173"/>
            <a:chExt cx="1674937" cy="133699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008D042-936C-054D-BE11-9FBC719A75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3159" y="3867841"/>
              <a:ext cx="1601641" cy="333322"/>
            </a:xfrm>
            <a:prstGeom prst="rect">
              <a:avLst/>
            </a:prstGeom>
          </p:spPr>
        </p:pic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891B5B0-FEB5-1D41-AA05-05C82CA71B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99863" y="2864173"/>
              <a:ext cx="0" cy="1336990"/>
            </a:xfrm>
            <a:prstGeom prst="line">
              <a:avLst/>
            </a:prstGeom>
            <a:ln w="19050">
              <a:solidFill>
                <a:srgbClr val="92D05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1D7CDA4-F7B3-104E-9DE0-07F3C4B29A44}"/>
              </a:ext>
            </a:extLst>
          </p:cNvPr>
          <p:cNvGrpSpPr/>
          <p:nvPr/>
        </p:nvGrpSpPr>
        <p:grpSpPr>
          <a:xfrm>
            <a:off x="-121346" y="1458911"/>
            <a:ext cx="3283713" cy="2708053"/>
            <a:chOff x="-121346" y="1458911"/>
            <a:chExt cx="3283713" cy="270805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BDCCC85-825F-0541-81DE-9595C0201149}"/>
                </a:ext>
              </a:extLst>
            </p:cNvPr>
            <p:cNvSpPr txBox="1"/>
            <p:nvPr/>
          </p:nvSpPr>
          <p:spPr>
            <a:xfrm>
              <a:off x="1673808" y="3828410"/>
              <a:ext cx="14885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alpha val="72000"/>
                    </a:schemeClr>
                  </a:solidFill>
                </a:rPr>
                <a:t>BRAND X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4874F2-5FE5-884B-8D54-6152C47E520C}"/>
                </a:ext>
              </a:extLst>
            </p:cNvPr>
            <p:cNvSpPr txBox="1"/>
            <p:nvPr/>
          </p:nvSpPr>
          <p:spPr>
            <a:xfrm>
              <a:off x="-121346" y="1458911"/>
              <a:ext cx="14885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alpha val="72000"/>
                    </a:schemeClr>
                  </a:solidFill>
                </a:rPr>
                <a:t>WOOD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32F6F36-506F-A640-A2FB-5C196FDE0A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50678" y="2268187"/>
              <a:ext cx="0" cy="1806306"/>
            </a:xfrm>
            <a:prstGeom prst="line">
              <a:avLst/>
            </a:prstGeom>
            <a:ln w="19050">
              <a:solidFill>
                <a:srgbClr val="92D05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867B679-0F39-1B48-BB8B-5FA2D29B03E1}"/>
                </a:ext>
              </a:extLst>
            </p:cNvPr>
            <p:cNvCxnSpPr>
              <a:cxnSpLocks/>
            </p:cNvCxnSpPr>
            <p:nvPr/>
          </p:nvCxnSpPr>
          <p:spPr>
            <a:xfrm>
              <a:off x="328330" y="1745284"/>
              <a:ext cx="2278304" cy="0"/>
            </a:xfrm>
            <a:prstGeom prst="line">
              <a:avLst/>
            </a:prstGeom>
            <a:ln w="19050">
              <a:solidFill>
                <a:srgbClr val="92D05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7D7D6F44-A115-B04A-8AF4-F91501BD4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161" y="701037"/>
            <a:ext cx="2374900" cy="24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65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5;p12">
            <a:extLst>
              <a:ext uri="{FF2B5EF4-FFF2-40B4-BE49-F238E27FC236}">
                <a16:creationId xmlns:a16="http://schemas.microsoft.com/office/drawing/2014/main" id="{A30C01F7-A5C2-244D-B7A5-0C92667D0720}"/>
              </a:ext>
            </a:extLst>
          </p:cNvPr>
          <p:cNvSpPr/>
          <p:nvPr/>
        </p:nvSpPr>
        <p:spPr>
          <a:xfrm>
            <a:off x="88913" y="87507"/>
            <a:ext cx="8965107" cy="4968444"/>
          </a:xfrm>
          <a:prstGeom prst="rect">
            <a:avLst/>
          </a:prstGeom>
          <a:noFill/>
          <a:ln w="228600" cap="flat" cmpd="sng">
            <a:solidFill>
              <a:srgbClr val="0072B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13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1D4914A-B095-784A-A62F-196433BDCD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429" b="43885"/>
          <a:stretch/>
        </p:blipFill>
        <p:spPr>
          <a:xfrm>
            <a:off x="459583" y="2314527"/>
            <a:ext cx="3874422" cy="191648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2BFB241-3036-3541-A55D-94C9B51889E5}"/>
              </a:ext>
            </a:extLst>
          </p:cNvPr>
          <p:cNvSpPr txBox="1"/>
          <p:nvPr/>
        </p:nvSpPr>
        <p:spPr>
          <a:xfrm>
            <a:off x="7466632" y="4595143"/>
            <a:ext cx="139038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PHOTOS: DeckMAX.com</a:t>
            </a:r>
          </a:p>
        </p:txBody>
      </p:sp>
      <p:sp>
        <p:nvSpPr>
          <p:cNvPr id="16" name="Google Shape;182;p29">
            <a:extLst>
              <a:ext uri="{FF2B5EF4-FFF2-40B4-BE49-F238E27FC236}">
                <a16:creationId xmlns:a16="http://schemas.microsoft.com/office/drawing/2014/main" id="{56245EA4-7509-FD44-AE06-B5F255080E62}"/>
              </a:ext>
            </a:extLst>
          </p:cNvPr>
          <p:cNvSpPr txBox="1">
            <a:spLocks/>
          </p:cNvSpPr>
          <p:nvPr/>
        </p:nvSpPr>
        <p:spPr>
          <a:xfrm>
            <a:off x="459583" y="877155"/>
            <a:ext cx="8177112" cy="75138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ts val="204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1800" b="1" u="sng" dirty="0">
                <a:solidFill>
                  <a:srgbClr val="0069B4"/>
                </a:solidFill>
              </a:rPr>
              <a:t>IS NOT</a:t>
            </a:r>
            <a:r>
              <a:rPr lang="en-US" sz="1800" u="sng" dirty="0">
                <a:solidFill>
                  <a:srgbClr val="0069B4"/>
                </a:solidFill>
              </a:rPr>
              <a:t> </a:t>
            </a:r>
            <a:r>
              <a:rPr lang="en-US" sz="1800" b="1" u="sng" dirty="0">
                <a:solidFill>
                  <a:srgbClr val="0069B4"/>
                </a:solidFill>
              </a:rPr>
              <a:t>A COMPOSITE</a:t>
            </a:r>
            <a:r>
              <a:rPr lang="en-US" sz="1800" b="1" dirty="0">
                <a:solidFill>
                  <a:srgbClr val="0069B4"/>
                </a:solidFill>
              </a:rPr>
              <a:t>  </a:t>
            </a:r>
            <a:r>
              <a:rPr lang="en-US" sz="1800" dirty="0">
                <a:solidFill>
                  <a:srgbClr val="0069B4"/>
                </a:solidFill>
              </a:rPr>
              <a:t>and contains no organic material.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B00F76A-9D46-E64C-A224-42F773A7B5A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235"/>
          <a:stretch/>
        </p:blipFill>
        <p:spPr>
          <a:xfrm>
            <a:off x="4809995" y="2418189"/>
            <a:ext cx="3874422" cy="172276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E78D31A-4AA2-AC42-A1B5-FA2C54378B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019" y="806592"/>
            <a:ext cx="2702012" cy="562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52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5;p12">
            <a:extLst>
              <a:ext uri="{FF2B5EF4-FFF2-40B4-BE49-F238E27FC236}">
                <a16:creationId xmlns:a16="http://schemas.microsoft.com/office/drawing/2014/main" id="{A30C01F7-A5C2-244D-B7A5-0C92667D0720}"/>
              </a:ext>
            </a:extLst>
          </p:cNvPr>
          <p:cNvSpPr/>
          <p:nvPr/>
        </p:nvSpPr>
        <p:spPr>
          <a:xfrm>
            <a:off x="88913" y="87507"/>
            <a:ext cx="8965107" cy="4968444"/>
          </a:xfrm>
          <a:prstGeom prst="rect">
            <a:avLst/>
          </a:prstGeom>
          <a:noFill/>
          <a:ln w="228600" cap="flat" cmpd="sng">
            <a:solidFill>
              <a:srgbClr val="0072B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13"/>
          </a:p>
        </p:txBody>
      </p:sp>
      <p:sp>
        <p:nvSpPr>
          <p:cNvPr id="4" name="Google Shape;182;p29">
            <a:extLst>
              <a:ext uri="{FF2B5EF4-FFF2-40B4-BE49-F238E27FC236}">
                <a16:creationId xmlns:a16="http://schemas.microsoft.com/office/drawing/2014/main" id="{4708B357-1C18-A54D-A01F-81FBB1A0FE14}"/>
              </a:ext>
            </a:extLst>
          </p:cNvPr>
          <p:cNvSpPr txBox="1">
            <a:spLocks/>
          </p:cNvSpPr>
          <p:nvPr/>
        </p:nvSpPr>
        <p:spPr>
          <a:xfrm>
            <a:off x="5262227" y="1943530"/>
            <a:ext cx="3328879" cy="97112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sz="1800" dirty="0" err="1"/>
              <a:t>VEKAdeck’s</a:t>
            </a:r>
            <a:r>
              <a:rPr lang="en-US" sz="1800" dirty="0"/>
              <a:t> unique cellular PVC formulation assures a long lasting beautiful performance.</a:t>
            </a:r>
          </a:p>
        </p:txBody>
      </p:sp>
      <p:pic>
        <p:nvPicPr>
          <p:cNvPr id="5" name="Google Shape;183;p29">
            <a:extLst>
              <a:ext uri="{FF2B5EF4-FFF2-40B4-BE49-F238E27FC236}">
                <a16:creationId xmlns:a16="http://schemas.microsoft.com/office/drawing/2014/main" id="{0596C688-2AA1-BA45-9EDA-36C2BE71DC31}"/>
              </a:ext>
            </a:extLst>
          </p:cNvPr>
          <p:cNvPicPr preferRelativeResize="0"/>
          <p:nvPr/>
        </p:nvPicPr>
        <p:blipFill>
          <a:blip r:embed="rId2"/>
          <a:srcRect/>
          <a:stretch/>
        </p:blipFill>
        <p:spPr>
          <a:xfrm>
            <a:off x="552894" y="762000"/>
            <a:ext cx="4446455" cy="312097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B415B16-42C4-564F-8B20-8DA5F7968F59}"/>
              </a:ext>
            </a:extLst>
          </p:cNvPr>
          <p:cNvSpPr txBox="1"/>
          <p:nvPr/>
        </p:nvSpPr>
        <p:spPr>
          <a:xfrm>
            <a:off x="2213598" y="3933382"/>
            <a:ext cx="3048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Simulated weathering over several seasons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F549B2-E3BF-3B45-A97D-CA745E6F25CC}"/>
              </a:ext>
            </a:extLst>
          </p:cNvPr>
          <p:cNvSpPr txBox="1"/>
          <p:nvPr/>
        </p:nvSpPr>
        <p:spPr>
          <a:xfrm>
            <a:off x="5262227" y="2965053"/>
            <a:ext cx="32493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Unlike wood and wood composites, VEKAdeck will resist fading and retain its color longer.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F62913-364B-DD40-B1E3-DD06CBD1BF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2852" y="1686644"/>
            <a:ext cx="2324100" cy="24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68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CBBDD0-FBBF-1A44-88A5-C31167BFD8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3999" cy="5143501"/>
          </a:xfrm>
          <a:prstGeom prst="rect">
            <a:avLst/>
          </a:prstGeom>
        </p:spPr>
      </p:pic>
      <p:sp>
        <p:nvSpPr>
          <p:cNvPr id="7" name="Google Shape;99;p16">
            <a:extLst>
              <a:ext uri="{FF2B5EF4-FFF2-40B4-BE49-F238E27FC236}">
                <a16:creationId xmlns:a16="http://schemas.microsoft.com/office/drawing/2014/main" id="{D42E1B70-E6EC-594C-A00B-97ED37E72106}"/>
              </a:ext>
            </a:extLst>
          </p:cNvPr>
          <p:cNvSpPr/>
          <p:nvPr/>
        </p:nvSpPr>
        <p:spPr>
          <a:xfrm>
            <a:off x="2801680" y="1519597"/>
            <a:ext cx="3540642" cy="2031678"/>
          </a:xfrm>
          <a:prstGeom prst="rect">
            <a:avLst/>
          </a:prstGeom>
          <a:solidFill>
            <a:srgbClr val="3B3838">
              <a:alpha val="52941"/>
            </a:srgbClr>
          </a:solidFill>
          <a:ln w="14605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E2ACB3-AE3E-3747-85EC-DE9033B88B68}"/>
              </a:ext>
            </a:extLst>
          </p:cNvPr>
          <p:cNvSpPr txBox="1"/>
          <p:nvPr/>
        </p:nvSpPr>
        <p:spPr>
          <a:xfrm>
            <a:off x="2915919" y="1707090"/>
            <a:ext cx="313944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ea typeface="Roboto" panose="02000000000000000000" pitchFamily="2" charset="0"/>
              </a:rPr>
              <a:t>VEKAdeck</a:t>
            </a:r>
            <a:r>
              <a:rPr lang="en-US" dirty="0">
                <a:solidFill>
                  <a:schemeClr val="bg1"/>
                </a:solidFill>
                <a:ea typeface="Roboto" panose="02000000000000000000" pitchFamily="2" charset="0"/>
              </a:rPr>
              <a:t> has a two-stage embossed attractive woodgrain pattern on its surface. This allows for exceptional traction even in wet or slippery conditions.</a:t>
            </a:r>
          </a:p>
          <a:p>
            <a:pPr algn="ctr"/>
            <a:endParaRPr lang="en-US" dirty="0">
              <a:solidFill>
                <a:schemeClr val="bg1"/>
              </a:solidFill>
              <a:ea typeface="Roboto" panose="02000000000000000000" pitchFamily="2" charset="0"/>
            </a:endParaRPr>
          </a:p>
        </p:txBody>
      </p:sp>
      <p:sp>
        <p:nvSpPr>
          <p:cNvPr id="8" name="Google Shape;99;p16">
            <a:extLst>
              <a:ext uri="{FF2B5EF4-FFF2-40B4-BE49-F238E27FC236}">
                <a16:creationId xmlns:a16="http://schemas.microsoft.com/office/drawing/2014/main" id="{48FFB9A5-50E2-9B4C-8E6B-B04761E8E0D8}"/>
              </a:ext>
            </a:extLst>
          </p:cNvPr>
          <p:cNvSpPr/>
          <p:nvPr/>
        </p:nvSpPr>
        <p:spPr>
          <a:xfrm>
            <a:off x="1" y="-11961"/>
            <a:ext cx="9144000" cy="5143500"/>
          </a:xfrm>
          <a:prstGeom prst="rect">
            <a:avLst/>
          </a:prstGeom>
          <a:noFill/>
          <a:ln w="22860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530D55-142A-E247-A7A4-45FEAF4E58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/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4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8799" y="3568678"/>
            <a:ext cx="1486401" cy="148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28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1647E15-D3EE-B846-9463-F906A56B1E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3999" cy="5143501"/>
          </a:xfrm>
          <a:prstGeom prst="rect">
            <a:avLst/>
          </a:prstGeom>
        </p:spPr>
      </p:pic>
      <p:sp>
        <p:nvSpPr>
          <p:cNvPr id="10" name="Google Shape;99;p16">
            <a:extLst>
              <a:ext uri="{FF2B5EF4-FFF2-40B4-BE49-F238E27FC236}">
                <a16:creationId xmlns:a16="http://schemas.microsoft.com/office/drawing/2014/main" id="{059F61A0-6395-5745-AF0A-59DF598E6186}"/>
              </a:ext>
            </a:extLst>
          </p:cNvPr>
          <p:cNvSpPr/>
          <p:nvPr/>
        </p:nvSpPr>
        <p:spPr>
          <a:xfrm>
            <a:off x="1" y="-11961"/>
            <a:ext cx="9144000" cy="5143500"/>
          </a:xfrm>
          <a:prstGeom prst="rect">
            <a:avLst/>
          </a:prstGeom>
          <a:noFill/>
          <a:ln w="22860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99;p16">
            <a:extLst>
              <a:ext uri="{FF2B5EF4-FFF2-40B4-BE49-F238E27FC236}">
                <a16:creationId xmlns:a16="http://schemas.microsoft.com/office/drawing/2014/main" id="{D42E1B70-E6EC-594C-A00B-97ED37E72106}"/>
              </a:ext>
            </a:extLst>
          </p:cNvPr>
          <p:cNvSpPr/>
          <p:nvPr/>
        </p:nvSpPr>
        <p:spPr>
          <a:xfrm>
            <a:off x="2801680" y="1519597"/>
            <a:ext cx="3540642" cy="2031678"/>
          </a:xfrm>
          <a:prstGeom prst="rect">
            <a:avLst/>
          </a:prstGeom>
          <a:solidFill>
            <a:srgbClr val="3B3838">
              <a:alpha val="52941"/>
            </a:srgbClr>
          </a:solidFill>
          <a:ln w="14605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E2ACB3-AE3E-3747-85EC-DE9033B88B68}"/>
              </a:ext>
            </a:extLst>
          </p:cNvPr>
          <p:cNvSpPr txBox="1"/>
          <p:nvPr/>
        </p:nvSpPr>
        <p:spPr>
          <a:xfrm>
            <a:off x="3002278" y="1935271"/>
            <a:ext cx="31394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ea typeface="Roboto" panose="02000000000000000000" pitchFamily="2" charset="0"/>
              </a:rPr>
              <a:t>Deck boards that do not use an embossed pattern increase the risk of slipping.</a:t>
            </a:r>
          </a:p>
          <a:p>
            <a:pPr algn="ctr"/>
            <a:endParaRPr lang="en-US" dirty="0">
              <a:solidFill>
                <a:schemeClr val="bg1"/>
              </a:solidFill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29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1647E15-D3EE-B846-9463-F906A56B1EF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3999" cy="5143501"/>
          </a:xfrm>
          <a:prstGeom prst="rect">
            <a:avLst/>
          </a:prstGeom>
        </p:spPr>
      </p:pic>
      <p:sp>
        <p:nvSpPr>
          <p:cNvPr id="10" name="Google Shape;99;p16">
            <a:extLst>
              <a:ext uri="{FF2B5EF4-FFF2-40B4-BE49-F238E27FC236}">
                <a16:creationId xmlns:a16="http://schemas.microsoft.com/office/drawing/2014/main" id="{059F61A0-6395-5745-AF0A-59DF598E6186}"/>
              </a:ext>
            </a:extLst>
          </p:cNvPr>
          <p:cNvSpPr/>
          <p:nvPr/>
        </p:nvSpPr>
        <p:spPr>
          <a:xfrm>
            <a:off x="1" y="-11961"/>
            <a:ext cx="9144000" cy="5143500"/>
          </a:xfrm>
          <a:prstGeom prst="rect">
            <a:avLst/>
          </a:prstGeom>
          <a:noFill/>
          <a:ln w="22860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SLIP_RESISTANCE.mp4" descr="SLIP_RESISTANCE.mp4">
            <a:hlinkClick r:id="" action="ppaction://media"/>
            <a:extLst>
              <a:ext uri="{FF2B5EF4-FFF2-40B4-BE49-F238E27FC236}">
                <a16:creationId xmlns:a16="http://schemas.microsoft.com/office/drawing/2014/main" id="{929D1773-900B-8E44-8F55-E274B1B3608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4595" y="1100042"/>
            <a:ext cx="2919493" cy="2919493"/>
          </a:xfrm>
          <a:prstGeom prst="rect">
            <a:avLst/>
          </a:prstGeom>
        </p:spPr>
      </p:pic>
      <p:pic>
        <p:nvPicPr>
          <p:cNvPr id="4" name="Online Media 3" descr="SLIP RESISTANCE">
            <a:hlinkClick r:id="" action="ppaction://media"/>
            <a:extLst>
              <a:ext uri="{FF2B5EF4-FFF2-40B4-BE49-F238E27FC236}">
                <a16:creationId xmlns:a16="http://schemas.microsoft.com/office/drawing/2014/main" id="{6E5DF8FC-448E-0848-AC62-FCFD4A5385C5}"/>
              </a:ext>
            </a:extLst>
          </p:cNvPr>
          <p:cNvPicPr>
            <a:picLocks noRot="1" noChangeAspect="1"/>
          </p:cNvPicPr>
          <p:nvPr>
            <a:videoFile r:link="rId3"/>
          </p:nvPr>
        </p:nvPicPr>
        <p:blipFill>
          <a:blip r:embed="rId8"/>
          <a:stretch>
            <a:fillRect/>
          </a:stretch>
        </p:blipFill>
        <p:spPr>
          <a:xfrm>
            <a:off x="4521062" y="1100042"/>
            <a:ext cx="3895487" cy="29194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610E48-C824-6A44-ABAC-69653C6D4EEC}"/>
              </a:ext>
            </a:extLst>
          </p:cNvPr>
          <p:cNvSpPr txBox="1"/>
          <p:nvPr/>
        </p:nvSpPr>
        <p:spPr>
          <a:xfrm>
            <a:off x="4521062" y="4153546"/>
            <a:ext cx="32900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 </a:t>
            </a:r>
            <a:r>
              <a:rPr lang="en-US" dirty="0">
                <a:hlinkClick r:id="rId9"/>
              </a:rPr>
              <a:t>https://youtu.be/-VOoUr5EA9g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16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6F0E968-7EFF-0C4C-A12A-4405D9AAE968}"/>
              </a:ext>
            </a:extLst>
          </p:cNvPr>
          <p:cNvGrpSpPr/>
          <p:nvPr/>
        </p:nvGrpSpPr>
        <p:grpSpPr>
          <a:xfrm>
            <a:off x="4928259" y="2836856"/>
            <a:ext cx="3532909" cy="1747020"/>
            <a:chOff x="4928259" y="2836856"/>
            <a:chExt cx="3532909" cy="1747020"/>
          </a:xfrm>
        </p:grpSpPr>
        <p:graphicFrame>
          <p:nvGraphicFramePr>
            <p:cNvPr id="2" name="Google Shape;205;p32">
              <a:extLst>
                <a:ext uri="{FF2B5EF4-FFF2-40B4-BE49-F238E27FC236}">
                  <a16:creationId xmlns:a16="http://schemas.microsoft.com/office/drawing/2014/main" id="{A706279B-78E2-CA4E-A5B0-32C00EFC415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67887468"/>
                </p:ext>
              </p:extLst>
            </p:nvPr>
          </p:nvGraphicFramePr>
          <p:xfrm>
            <a:off x="4928259" y="2836856"/>
            <a:ext cx="3532909" cy="1747020"/>
          </p:xfrm>
          <a:graphic>
            <a:graphicData uri="http://schemas.openxmlformats.org/drawingml/2006/table">
              <a:tbl>
                <a:tblPr>
                  <a:noFill/>
                </a:tblPr>
                <a:tblGrid>
                  <a:gridCol w="268774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84516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436755">
                  <a:tc>
                    <a:txBody>
                      <a:bodyPr/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 sz="1100" dirty="0">
                          <a:solidFill>
                            <a:srgbClr val="FFFFFF"/>
                          </a:solidFill>
                          <a:latin typeface="Roboto Slab"/>
                          <a:ea typeface="Roboto Slab"/>
                          <a:cs typeface="Roboto Slab"/>
                          <a:sym typeface="Roboto Slab"/>
                        </a:endParaRPr>
                      </a:p>
                    </a:txBody>
                    <a:tcPr marL="91425" marR="91425" marT="68575" marB="68575" anchor="ctr">
                      <a:lnL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L>
                      <a:lnR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R>
                      <a:lnT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T>
                      <a:lnB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B>
                      <a:solidFill>
                        <a:srgbClr val="0072B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" sz="1100" dirty="0">
                            <a:solidFill>
                              <a:srgbClr val="FFFFFF"/>
                            </a:solidFill>
                            <a:latin typeface="Roboto Slab"/>
                            <a:ea typeface="Roboto Slab"/>
                            <a:cs typeface="Roboto Slab"/>
                            <a:sym typeface="Roboto Slab"/>
                          </a:rPr>
                          <a:t>75</a:t>
                        </a:r>
                        <a:endParaRPr sz="1100" dirty="0">
                          <a:solidFill>
                            <a:srgbClr val="FFFFFF"/>
                          </a:solidFill>
                          <a:latin typeface="Roboto Slab"/>
                          <a:ea typeface="Roboto Slab"/>
                          <a:cs typeface="Roboto Slab"/>
                          <a:sym typeface="Roboto Slab"/>
                        </a:endParaRPr>
                      </a:p>
                    </a:txBody>
                    <a:tcPr marL="91425" marR="91425" marT="68575" marB="68575" anchor="ctr">
                      <a:lnL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L>
                      <a:lnR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R>
                      <a:lnT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T>
                      <a:lnB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B>
                      <a:solidFill>
                        <a:srgbClr val="0072BC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436755">
                  <a:tc>
                    <a:txBody>
                      <a:bodyPr/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US" sz="1100" b="1" dirty="0">
                            <a:solidFill>
                              <a:srgbClr val="FFFFFF"/>
                            </a:solidFill>
                            <a:latin typeface="+mn-lt"/>
                            <a:ea typeface="Roboto Slab"/>
                            <a:cs typeface="Roboto Slab"/>
                            <a:sym typeface="Roboto Slab"/>
                          </a:rPr>
                          <a:t>    OAK</a:t>
                        </a:r>
                      </a:p>
                    </a:txBody>
                    <a:tcPr marL="91425" marR="91425" marT="68575" marB="68575" anchor="ctr">
                      <a:lnL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L>
                      <a:lnR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R>
                      <a:lnT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T>
                      <a:lnB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B>
                      <a:solidFill>
                        <a:srgbClr val="8EC64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" sz="1200" b="1" dirty="0">
                            <a:solidFill>
                              <a:srgbClr val="FFFFFF"/>
                            </a:solidFill>
                            <a:latin typeface="+mn-lt"/>
                            <a:ea typeface="Roboto"/>
                            <a:cs typeface="Roboto"/>
                            <a:sym typeface="Roboto"/>
                          </a:rPr>
                          <a:t>70</a:t>
                        </a:r>
                        <a:endParaRPr sz="1200" b="1" dirty="0">
                          <a:solidFill>
                            <a:srgbClr val="FFFFFF"/>
                          </a:solidFill>
                          <a:latin typeface="+mn-lt"/>
                          <a:ea typeface="Roboto"/>
                          <a:cs typeface="Roboto"/>
                          <a:sym typeface="Roboto"/>
                        </a:endParaRPr>
                      </a:p>
                    </a:txBody>
                    <a:tcPr marL="91425" marR="91425" marT="68575" marB="68575" anchor="ctr">
                      <a:lnL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L>
                      <a:lnR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R>
                      <a:lnT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T>
                      <a:lnB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B>
                      <a:solidFill>
                        <a:srgbClr val="8EC64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436755">
                  <a:tc>
                    <a:txBody>
                      <a:bodyPr/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US" sz="1100" b="1" dirty="0">
                            <a:solidFill>
                              <a:srgbClr val="FFFFFF"/>
                            </a:solidFill>
                            <a:latin typeface="+mn-lt"/>
                            <a:ea typeface="Roboto Slab"/>
                            <a:cs typeface="Roboto Slab"/>
                            <a:sym typeface="Roboto Slab"/>
                          </a:rPr>
                          <a:t>    COMPOSITES</a:t>
                        </a:r>
                      </a:p>
                    </a:txBody>
                    <a:tcPr marL="91425" marR="91425" marT="68575" marB="68575" anchor="ctr">
                      <a:lnL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L>
                      <a:lnR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R>
                      <a:lnT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T>
                      <a:lnB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B>
                      <a:solidFill>
                        <a:srgbClr val="8EC64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" sz="1200" b="1" dirty="0">
                            <a:solidFill>
                              <a:srgbClr val="FFFFFF"/>
                            </a:solidFill>
                            <a:latin typeface="+mn-lt"/>
                            <a:ea typeface="Roboto"/>
                            <a:cs typeface="Roboto"/>
                            <a:sym typeface="Roboto"/>
                          </a:rPr>
                          <a:t>65</a:t>
                        </a:r>
                        <a:endParaRPr sz="1200" b="1" dirty="0">
                          <a:solidFill>
                            <a:srgbClr val="FFFFFF"/>
                          </a:solidFill>
                          <a:latin typeface="+mn-lt"/>
                          <a:ea typeface="Roboto"/>
                          <a:cs typeface="Roboto"/>
                          <a:sym typeface="Roboto"/>
                        </a:endParaRPr>
                      </a:p>
                    </a:txBody>
                    <a:tcPr marL="91425" marR="91425" marT="68575" marB="68575" anchor="ctr">
                      <a:lnL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L>
                      <a:lnR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R>
                      <a:lnT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T>
                      <a:lnB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B>
                      <a:solidFill>
                        <a:srgbClr val="8EC64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436755">
                  <a:tc>
                    <a:txBody>
                      <a:bodyPr/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US" sz="1100" b="1" dirty="0">
                            <a:solidFill>
                              <a:srgbClr val="FFFFFF"/>
                            </a:solidFill>
                            <a:latin typeface="+mn-lt"/>
                            <a:ea typeface="Roboto Slab"/>
                            <a:cs typeface="Roboto Slab"/>
                            <a:sym typeface="Roboto Slab"/>
                          </a:rPr>
                          <a:t>    PINE</a:t>
                        </a:r>
                      </a:p>
                    </a:txBody>
                    <a:tcPr marL="91425" marR="91425" marT="68575" marB="68575" anchor="ctr">
                      <a:lnL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L>
                      <a:lnR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R>
                      <a:lnT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T>
                      <a:lnB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B>
                      <a:solidFill>
                        <a:srgbClr val="8EC64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" sz="1200" b="1" dirty="0">
                            <a:solidFill>
                              <a:srgbClr val="FFFFFF"/>
                            </a:solidFill>
                            <a:latin typeface="+mn-lt"/>
                            <a:ea typeface="Roboto"/>
                            <a:cs typeface="Roboto"/>
                            <a:sym typeface="Roboto"/>
                          </a:rPr>
                          <a:t>50</a:t>
                        </a:r>
                        <a:endParaRPr sz="1200" b="1" dirty="0">
                          <a:solidFill>
                            <a:srgbClr val="FFFFFF"/>
                          </a:solidFill>
                          <a:latin typeface="+mn-lt"/>
                          <a:ea typeface="Roboto"/>
                          <a:cs typeface="Roboto"/>
                          <a:sym typeface="Roboto"/>
                        </a:endParaRPr>
                      </a:p>
                    </a:txBody>
                    <a:tcPr marL="91425" marR="91425" marT="68575" marB="68575" anchor="ctr">
                      <a:lnL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L>
                      <a:lnR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R>
                      <a:lnT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T>
                      <a:lnB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B>
                      <a:solidFill>
                        <a:srgbClr val="8EC64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</a:tbl>
            </a:graphicData>
          </a:graphic>
        </p:graphicFrame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8E14431-D2C5-5D44-9FAE-0FEB0D6982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25335" y="2904259"/>
              <a:ext cx="1489155" cy="309912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64A1EDDA-6C7C-C24F-A1B8-6D92AEA80B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6406" y="1382263"/>
            <a:ext cx="3645594" cy="2378974"/>
          </a:xfrm>
          <a:prstGeom prst="rect">
            <a:avLst/>
          </a:prstGeom>
        </p:spPr>
      </p:pic>
      <p:sp>
        <p:nvSpPr>
          <p:cNvPr id="8" name="Google Shape;182;p29">
            <a:extLst>
              <a:ext uri="{FF2B5EF4-FFF2-40B4-BE49-F238E27FC236}">
                <a16:creationId xmlns:a16="http://schemas.microsoft.com/office/drawing/2014/main" id="{57A20E80-D580-304F-B84F-11531488E100}"/>
              </a:ext>
            </a:extLst>
          </p:cNvPr>
          <p:cNvSpPr txBox="1">
            <a:spLocks/>
          </p:cNvSpPr>
          <p:nvPr/>
        </p:nvSpPr>
        <p:spPr>
          <a:xfrm>
            <a:off x="4839195" y="1155752"/>
            <a:ext cx="3758539" cy="182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1500" dirty="0"/>
              <a:t>With heavy traffic, most deck boards surface patterns wear out quickly.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1500" dirty="0"/>
              <a:t>Because of its superior surface strength, </a:t>
            </a:r>
            <a:r>
              <a:rPr lang="en-US" sz="1500" dirty="0" err="1"/>
              <a:t>VEKAdeck’s</a:t>
            </a:r>
            <a:r>
              <a:rPr lang="en-US" sz="1500" dirty="0"/>
              <a:t> beautiful woodgrain pattern withstands years of traffic and stays beautiful throughout the life of the product.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2D07C4A-9B63-0644-9E94-B68419EA324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6407" y="3264014"/>
            <a:ext cx="3645593" cy="13198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B7DAC8B-F3B4-B442-B3B6-445ABA3011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406" y="534602"/>
            <a:ext cx="2616200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90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364DC31-0F25-C04F-AD37-D1D682B3AA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"/>
            <a:ext cx="9144001" cy="51524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0BD368-2022-E749-9C97-4A3472AADD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5678" y="0"/>
            <a:ext cx="6158322" cy="5143500"/>
          </a:xfrm>
          <a:prstGeom prst="rect">
            <a:avLst/>
          </a:prstGeom>
          <a:effectLst>
            <a:outerShdw blurRad="317500" dist="139700" dir="1560000" sx="99000" sy="99000" algn="ctr" rotWithShape="0">
              <a:srgbClr val="64493C"/>
            </a:outerShdw>
          </a:effectLst>
        </p:spPr>
      </p:pic>
      <p:sp>
        <p:nvSpPr>
          <p:cNvPr id="8" name="Google Shape;10;p2">
            <a:extLst>
              <a:ext uri="{FF2B5EF4-FFF2-40B4-BE49-F238E27FC236}">
                <a16:creationId xmlns:a16="http://schemas.microsoft.com/office/drawing/2014/main" id="{F54277B1-61E3-974F-A87D-BE12B0FC8E17}"/>
              </a:ext>
            </a:extLst>
          </p:cNvPr>
          <p:cNvSpPr/>
          <p:nvPr/>
        </p:nvSpPr>
        <p:spPr>
          <a:xfrm>
            <a:off x="212650" y="198474"/>
            <a:ext cx="8735013" cy="4784652"/>
          </a:xfrm>
          <a:prstGeom prst="rect">
            <a:avLst/>
          </a:prstGeom>
          <a:solidFill>
            <a:srgbClr val="004430">
              <a:alpha val="533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9ACE12-41D6-124B-B19E-0BF9F2175022}"/>
              </a:ext>
            </a:extLst>
          </p:cNvPr>
          <p:cNvSpPr txBox="1"/>
          <p:nvPr/>
        </p:nvSpPr>
        <p:spPr>
          <a:xfrm>
            <a:off x="878590" y="1594883"/>
            <a:ext cx="19762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For VEKAdeck PRO’s unique testing method, a 16lb bowling ball is dropped from above to simulate how well a plank will withstand impact (of a potted plant or propane tank being dropped, etc.)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2D4F62-561F-424A-8F8E-A61DF1E42771}"/>
              </a:ext>
            </a:extLst>
          </p:cNvPr>
          <p:cNvSpPr txBox="1"/>
          <p:nvPr/>
        </p:nvSpPr>
        <p:spPr>
          <a:xfrm>
            <a:off x="3610104" y="1594883"/>
            <a:ext cx="215330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The single VEKAdeck PRO plank shown has withstood over 200 consecutive bowling ball drops and still no sign of bending, cracking, or breaking.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F6AE03E-DEBB-6843-9B04-1AD2BF02A72F}"/>
              </a:ext>
            </a:extLst>
          </p:cNvPr>
          <p:cNvSpPr/>
          <p:nvPr/>
        </p:nvSpPr>
        <p:spPr>
          <a:xfrm>
            <a:off x="6341618" y="3460599"/>
            <a:ext cx="2148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While testing competitors deck boards, their products simply snapped right in half upon the first drop.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81021B-1C03-5A4A-B91F-39CC4513F1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032" y="733474"/>
            <a:ext cx="2996046" cy="616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1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364DC31-0F25-C04F-AD37-D1D682B3AA4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"/>
            <a:ext cx="9144001" cy="51524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0BD368-2022-E749-9C97-4A3472AADD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85678" y="0"/>
            <a:ext cx="6158322" cy="5143500"/>
          </a:xfrm>
          <a:prstGeom prst="rect">
            <a:avLst/>
          </a:prstGeom>
          <a:effectLst>
            <a:outerShdw blurRad="317500" dist="139700" dir="1560000" sx="99000" sy="99000" algn="ctr" rotWithShape="0">
              <a:srgbClr val="64493C"/>
            </a:outerShdw>
          </a:effectLst>
        </p:spPr>
      </p:pic>
      <p:sp>
        <p:nvSpPr>
          <p:cNvPr id="8" name="Google Shape;10;p2">
            <a:extLst>
              <a:ext uri="{FF2B5EF4-FFF2-40B4-BE49-F238E27FC236}">
                <a16:creationId xmlns:a16="http://schemas.microsoft.com/office/drawing/2014/main" id="{F54277B1-61E3-974F-A87D-BE12B0FC8E17}"/>
              </a:ext>
            </a:extLst>
          </p:cNvPr>
          <p:cNvSpPr/>
          <p:nvPr/>
        </p:nvSpPr>
        <p:spPr>
          <a:xfrm>
            <a:off x="212650" y="198474"/>
            <a:ext cx="8735013" cy="4784652"/>
          </a:xfrm>
          <a:prstGeom prst="rect">
            <a:avLst/>
          </a:prstGeom>
          <a:solidFill>
            <a:srgbClr val="004430">
              <a:alpha val="533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D6F0306-AF56-AB4B-8109-C2C07933E7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6041" y="366525"/>
            <a:ext cx="2996046" cy="616821"/>
          </a:xfrm>
          <a:prstGeom prst="rect">
            <a:avLst/>
          </a:prstGeom>
        </p:spPr>
      </p:pic>
      <p:pic>
        <p:nvPicPr>
          <p:cNvPr id="4" name="Online Media 3" descr="Strength and Impact Bowling Ball">
            <a:hlinkClick r:id="" action="ppaction://media"/>
            <a:extLst>
              <a:ext uri="{FF2B5EF4-FFF2-40B4-BE49-F238E27FC236}">
                <a16:creationId xmlns:a16="http://schemas.microsoft.com/office/drawing/2014/main" id="{72AB521B-8D9D-C540-872D-47CA36E88B4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9"/>
          <a:stretch>
            <a:fillRect/>
          </a:stretch>
        </p:blipFill>
        <p:spPr>
          <a:xfrm>
            <a:off x="4620131" y="1181820"/>
            <a:ext cx="3934979" cy="2949091"/>
          </a:xfrm>
          <a:prstGeom prst="rect">
            <a:avLst/>
          </a:prstGeom>
        </p:spPr>
      </p:pic>
      <p:pic>
        <p:nvPicPr>
          <p:cNvPr id="5" name="Strength and Impact_Bowling Ball.mp4" descr="Strength and Impact_Bowling Ball.mp4">
            <a:hlinkClick r:id="" action="ppaction://media"/>
            <a:extLst>
              <a:ext uri="{FF2B5EF4-FFF2-40B4-BE49-F238E27FC236}">
                <a16:creationId xmlns:a16="http://schemas.microsoft.com/office/drawing/2014/main" id="{D7B83262-5F74-124B-98D9-3B99EDAD100B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49206" y="1181820"/>
            <a:ext cx="3601943" cy="294909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1D42D95-348C-F843-9B0B-07BA557D1DCF}"/>
              </a:ext>
            </a:extLst>
          </p:cNvPr>
          <p:cNvSpPr/>
          <p:nvPr/>
        </p:nvSpPr>
        <p:spPr>
          <a:xfrm>
            <a:off x="4580156" y="4187686"/>
            <a:ext cx="31491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https://</a:t>
            </a:r>
            <a:r>
              <a:rPr lang="en-US" dirty="0" err="1">
                <a:solidFill>
                  <a:schemeClr val="bg1"/>
                </a:solidFill>
              </a:rPr>
              <a:t>youtu.be</a:t>
            </a:r>
            <a:r>
              <a:rPr lang="en-US" dirty="0">
                <a:solidFill>
                  <a:schemeClr val="bg1"/>
                </a:solidFill>
              </a:rPr>
              <a:t>/paTmbHnJb1c</a:t>
            </a:r>
          </a:p>
        </p:txBody>
      </p:sp>
    </p:spTree>
    <p:extLst>
      <p:ext uri="{BB962C8B-B14F-4D97-AF65-F5344CB8AC3E}">
        <p14:creationId xmlns:p14="http://schemas.microsoft.com/office/powerpoint/2010/main" val="2147439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95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A090F5F-F8E5-7D4C-B42C-AA38AA8A99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3317" y="0"/>
            <a:ext cx="9197400" cy="5143500"/>
          </a:xfrm>
          <a:prstGeom prst="rect">
            <a:avLst/>
          </a:prstGeom>
        </p:spPr>
      </p:pic>
      <p:sp>
        <p:nvSpPr>
          <p:cNvPr id="11" name="Google Shape;10;p2">
            <a:extLst>
              <a:ext uri="{FF2B5EF4-FFF2-40B4-BE49-F238E27FC236}">
                <a16:creationId xmlns:a16="http://schemas.microsoft.com/office/drawing/2014/main" id="{2B5DB58B-F1E4-5E41-9169-14042586D3EB}"/>
              </a:ext>
            </a:extLst>
          </p:cNvPr>
          <p:cNvSpPr/>
          <p:nvPr/>
        </p:nvSpPr>
        <p:spPr>
          <a:xfrm>
            <a:off x="-33317" y="3256800"/>
            <a:ext cx="9187764" cy="1886700"/>
          </a:xfrm>
          <a:prstGeom prst="rect">
            <a:avLst/>
          </a:prstGeom>
          <a:solidFill>
            <a:srgbClr val="004430">
              <a:alpha val="74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2" name="Google Shape;12;p2">
            <a:extLst>
              <a:ext uri="{FF2B5EF4-FFF2-40B4-BE49-F238E27FC236}">
                <a16:creationId xmlns:a16="http://schemas.microsoft.com/office/drawing/2014/main" id="{877F6A57-9A68-5847-B95C-DD3C97C98801}"/>
              </a:ext>
            </a:extLst>
          </p:cNvPr>
          <p:cNvGrpSpPr/>
          <p:nvPr/>
        </p:nvGrpSpPr>
        <p:grpSpPr>
          <a:xfrm>
            <a:off x="-33317" y="4260069"/>
            <a:ext cx="9197400" cy="883431"/>
            <a:chOff x="0" y="5687967"/>
            <a:chExt cx="9197400" cy="1177908"/>
          </a:xfrm>
        </p:grpSpPr>
        <p:sp>
          <p:nvSpPr>
            <p:cNvPr id="13" name="Google Shape;13;p2">
              <a:extLst>
                <a:ext uri="{FF2B5EF4-FFF2-40B4-BE49-F238E27FC236}">
                  <a16:creationId xmlns:a16="http://schemas.microsoft.com/office/drawing/2014/main" id="{D29C1A03-1218-8547-AB3E-1F90C20D8584}"/>
                </a:ext>
              </a:extLst>
            </p:cNvPr>
            <p:cNvSpPr/>
            <p:nvPr/>
          </p:nvSpPr>
          <p:spPr>
            <a:xfrm>
              <a:off x="0" y="5948175"/>
              <a:ext cx="9197400" cy="917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>
              <a:extLst>
                <a:ext uri="{FF2B5EF4-FFF2-40B4-BE49-F238E27FC236}">
                  <a16:creationId xmlns:a16="http://schemas.microsoft.com/office/drawing/2014/main" id="{CD157BFD-064B-E44D-B7F0-9A77C2EC5A21}"/>
                </a:ext>
              </a:extLst>
            </p:cNvPr>
            <p:cNvSpPr/>
            <p:nvPr/>
          </p:nvSpPr>
          <p:spPr>
            <a:xfrm>
              <a:off x="818800" y="5687967"/>
              <a:ext cx="457800" cy="3363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7773CBE-1733-FC4F-968A-FC13EFF95F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483" y="4549689"/>
            <a:ext cx="2469881" cy="514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7FA6252-EF43-874C-BC4D-A8308D4C7C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483" y="3943264"/>
            <a:ext cx="3200400" cy="24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17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5;p12">
            <a:extLst>
              <a:ext uri="{FF2B5EF4-FFF2-40B4-BE49-F238E27FC236}">
                <a16:creationId xmlns:a16="http://schemas.microsoft.com/office/drawing/2014/main" id="{3CE86146-91EF-B243-9E6B-0C9466CF58B5}"/>
              </a:ext>
            </a:extLst>
          </p:cNvPr>
          <p:cNvSpPr/>
          <p:nvPr/>
        </p:nvSpPr>
        <p:spPr>
          <a:xfrm>
            <a:off x="88913" y="87507"/>
            <a:ext cx="8965107" cy="4968444"/>
          </a:xfrm>
          <a:prstGeom prst="rect">
            <a:avLst/>
          </a:prstGeom>
          <a:noFill/>
          <a:ln w="228600" cap="flat" cmpd="sng">
            <a:solidFill>
              <a:srgbClr val="94817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13"/>
          </a:p>
        </p:txBody>
      </p:sp>
      <p:pic>
        <p:nvPicPr>
          <p:cNvPr id="45" name="Graphic 44" descr="No sign">
            <a:extLst>
              <a:ext uri="{FF2B5EF4-FFF2-40B4-BE49-F238E27FC236}">
                <a16:creationId xmlns:a16="http://schemas.microsoft.com/office/drawing/2014/main" id="{8AC2AA61-716B-7148-8A51-428492320F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7840" y="1567057"/>
            <a:ext cx="2254128" cy="2254128"/>
          </a:xfrm>
          <a:prstGeom prst="rect">
            <a:avLst/>
          </a:prstGeom>
        </p:spPr>
      </p:pic>
      <p:pic>
        <p:nvPicPr>
          <p:cNvPr id="47" name="Graphic 46" descr="No sign">
            <a:extLst>
              <a:ext uri="{FF2B5EF4-FFF2-40B4-BE49-F238E27FC236}">
                <a16:creationId xmlns:a16="http://schemas.microsoft.com/office/drawing/2014/main" id="{01E9D816-4B32-4345-8872-3862248485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9918" y="1567057"/>
            <a:ext cx="2254128" cy="2254128"/>
          </a:xfrm>
          <a:prstGeom prst="rect">
            <a:avLst/>
          </a:prstGeom>
        </p:spPr>
      </p:pic>
      <p:pic>
        <p:nvPicPr>
          <p:cNvPr id="46" name="Graphic 45" descr="No sign">
            <a:extLst>
              <a:ext uri="{FF2B5EF4-FFF2-40B4-BE49-F238E27FC236}">
                <a16:creationId xmlns:a16="http://schemas.microsoft.com/office/drawing/2014/main" id="{4EDF65A1-A6A3-9E48-9572-5113C6654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46390" y="1567057"/>
            <a:ext cx="2254128" cy="2254128"/>
          </a:xfrm>
          <a:prstGeom prst="rect">
            <a:avLst/>
          </a:prstGeom>
        </p:spPr>
      </p:pic>
      <p:pic>
        <p:nvPicPr>
          <p:cNvPr id="5" name="Google Shape;76;p12">
            <a:extLst>
              <a:ext uri="{FF2B5EF4-FFF2-40B4-BE49-F238E27FC236}">
                <a16:creationId xmlns:a16="http://schemas.microsoft.com/office/drawing/2014/main" id="{3C1A3020-5087-9944-A133-ABB7BC6200E3}"/>
              </a:ext>
            </a:extLst>
          </p:cNvPr>
          <p:cNvPicPr preferRelativeResize="0"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" y="585216"/>
            <a:ext cx="2017643" cy="81381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A0B6080-0B40-654C-B5DD-47688F324647}"/>
              </a:ext>
            </a:extLst>
          </p:cNvPr>
          <p:cNvSpPr txBox="1"/>
          <p:nvPr/>
        </p:nvSpPr>
        <p:spPr>
          <a:xfrm>
            <a:off x="922381" y="3744469"/>
            <a:ext cx="20176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Hemp, or colorfast woven rugs are recommended.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A74BE9-464D-6544-953F-4B06E788AA7A}"/>
              </a:ext>
            </a:extLst>
          </p:cNvPr>
          <p:cNvSpPr txBox="1"/>
          <p:nvPr/>
        </p:nvSpPr>
        <p:spPr>
          <a:xfrm>
            <a:off x="3584322" y="3744469"/>
            <a:ext cx="46781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Apply these products indoors, off the deck, away from railing and fence, or in such a way that over spraying of product will not come in contact with the deck surface.</a:t>
            </a:r>
          </a:p>
          <a:p>
            <a:endParaRPr lang="en-US" dirty="0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640D65D4-B68C-C348-B60E-3CFFC8FA16B9}"/>
              </a:ext>
            </a:extLst>
          </p:cNvPr>
          <p:cNvGrpSpPr/>
          <p:nvPr/>
        </p:nvGrpSpPr>
        <p:grpSpPr>
          <a:xfrm>
            <a:off x="6398394" y="1886307"/>
            <a:ext cx="2029200" cy="1259092"/>
            <a:chOff x="6398394" y="1886307"/>
            <a:chExt cx="2029200" cy="1259092"/>
          </a:xfrm>
        </p:grpSpPr>
        <p:sp>
          <p:nvSpPr>
            <p:cNvPr id="12" name="Google Shape;256;p37">
              <a:extLst>
                <a:ext uri="{FF2B5EF4-FFF2-40B4-BE49-F238E27FC236}">
                  <a16:creationId xmlns:a16="http://schemas.microsoft.com/office/drawing/2014/main" id="{4697FC80-E387-1D46-A7F0-20BB357D6A7F}"/>
                </a:ext>
              </a:extLst>
            </p:cNvPr>
            <p:cNvSpPr txBox="1">
              <a:spLocks/>
            </p:cNvSpPr>
            <p:nvPr/>
          </p:nvSpPr>
          <p:spPr>
            <a:xfrm>
              <a:off x="6398394" y="1886307"/>
              <a:ext cx="2029200" cy="392112"/>
            </a:xfrm>
            <a:prstGeom prst="rect">
              <a:avLst/>
            </a:prstGeom>
          </p:spPr>
          <p:txBody>
            <a:bodyPr spcFirstLastPara="1" wrap="square" lIns="91425" tIns="91425" rIns="91425" bIns="91425" anchor="t" anchorCtr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600"/>
                </a:spcBef>
                <a:buFont typeface="Arial" panose="020B0604020202020204" pitchFamily="34" charset="0"/>
                <a:buNone/>
              </a:pPr>
              <a:r>
                <a:rPr lang="en-US" sz="1800" b="1" dirty="0">
                  <a:solidFill>
                    <a:srgbClr val="0072BC"/>
                  </a:solidFill>
                </a:rPr>
                <a:t>Bug Spray</a:t>
              </a:r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E1433F67-EC48-9742-95A3-0BC32A84F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88446" y="2387132"/>
              <a:ext cx="250325" cy="758267"/>
            </a:xfrm>
            <a:prstGeom prst="rect">
              <a:avLst/>
            </a:prstGeom>
          </p:spPr>
        </p:pic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E013A552-59C5-564C-A9B0-CEAC76E88028}"/>
              </a:ext>
            </a:extLst>
          </p:cNvPr>
          <p:cNvSpPr txBox="1"/>
          <p:nvPr/>
        </p:nvSpPr>
        <p:spPr>
          <a:xfrm>
            <a:off x="6755131" y="2336800"/>
            <a:ext cx="179819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40"/>
              </a:lnSpc>
            </a:pPr>
            <a:r>
              <a:rPr lang="en-US" sz="1200" dirty="0"/>
              <a:t>These products contain chemical ingredients that may cause discoloration of the vinyl product surface.</a:t>
            </a:r>
          </a:p>
          <a:p>
            <a:endParaRPr lang="en-US" dirty="0"/>
          </a:p>
        </p:txBody>
      </p:sp>
      <p:sp>
        <p:nvSpPr>
          <p:cNvPr id="10" name="Google Shape;255;p37">
            <a:extLst>
              <a:ext uri="{FF2B5EF4-FFF2-40B4-BE49-F238E27FC236}">
                <a16:creationId xmlns:a16="http://schemas.microsoft.com/office/drawing/2014/main" id="{0DF5B8D6-B2FB-8249-B8A1-729FD8761115}"/>
              </a:ext>
            </a:extLst>
          </p:cNvPr>
          <p:cNvSpPr txBox="1">
            <a:spLocks/>
          </p:cNvSpPr>
          <p:nvPr/>
        </p:nvSpPr>
        <p:spPr>
          <a:xfrm>
            <a:off x="4042744" y="2356033"/>
            <a:ext cx="1969655" cy="113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sz="1200" dirty="0"/>
              <a:t>These products contain chemical ingredients that may react with the decking material and result in a stain on the decking surface. </a:t>
            </a:r>
          </a:p>
          <a:p>
            <a:pPr marL="0" indent="0">
              <a:spcBef>
                <a:spcPts val="600"/>
              </a:spcBef>
              <a:buNone/>
            </a:pPr>
            <a:endParaRPr lang="en-US" sz="1200" dirty="0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0BB85ED9-24A6-FB4A-A20A-309E0395882D}"/>
              </a:ext>
            </a:extLst>
          </p:cNvPr>
          <p:cNvGrpSpPr/>
          <p:nvPr/>
        </p:nvGrpSpPr>
        <p:grpSpPr>
          <a:xfrm>
            <a:off x="3586409" y="2023144"/>
            <a:ext cx="2692675" cy="1350523"/>
            <a:chOff x="3586409" y="2023144"/>
            <a:chExt cx="2692675" cy="1350523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86FFEEA4-CDB7-C14B-B187-27703EEB07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91584" y="2603042"/>
              <a:ext cx="323020" cy="770625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1395C6E-8AEE-6F49-A215-7C68AC4B7563}"/>
                </a:ext>
              </a:extLst>
            </p:cNvPr>
            <p:cNvSpPr txBox="1"/>
            <p:nvPr/>
          </p:nvSpPr>
          <p:spPr>
            <a:xfrm>
              <a:off x="3586409" y="2023144"/>
              <a:ext cx="2692675" cy="805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60"/>
                </a:lnSpc>
              </a:pPr>
              <a:r>
                <a:rPr lang="en-US" b="1" dirty="0">
                  <a:solidFill>
                    <a:srgbClr val="0072BC"/>
                  </a:solidFill>
                </a:rPr>
                <a:t>Suntan or Sunscreen Lotion or Sprays</a:t>
              </a:r>
            </a:p>
            <a:p>
              <a:endParaRPr lang="en-US" dirty="0"/>
            </a:p>
          </p:txBody>
        </p:sp>
      </p:grpSp>
      <p:sp>
        <p:nvSpPr>
          <p:cNvPr id="8" name="Google Shape;254;p37">
            <a:extLst>
              <a:ext uri="{FF2B5EF4-FFF2-40B4-BE49-F238E27FC236}">
                <a16:creationId xmlns:a16="http://schemas.microsoft.com/office/drawing/2014/main" id="{55AB2D12-4993-2F40-AAF8-B374ED1CCF3B}"/>
              </a:ext>
            </a:extLst>
          </p:cNvPr>
          <p:cNvSpPr txBox="1">
            <a:spLocks/>
          </p:cNvSpPr>
          <p:nvPr/>
        </p:nvSpPr>
        <p:spPr>
          <a:xfrm>
            <a:off x="1518584" y="2196632"/>
            <a:ext cx="1948516" cy="11355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1200" dirty="0"/>
              <a:t>The combination of sun, water and the chemical properties in rubber-backed mats will adversely affect all PVC deck materials.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endParaRPr lang="en-US" sz="1200" dirty="0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00E8B2F1-9715-A04F-B1F5-DA7A4B1F10F4}"/>
              </a:ext>
            </a:extLst>
          </p:cNvPr>
          <p:cNvGrpSpPr/>
          <p:nvPr/>
        </p:nvGrpSpPr>
        <p:grpSpPr>
          <a:xfrm>
            <a:off x="912892" y="1980653"/>
            <a:ext cx="2401234" cy="1139696"/>
            <a:chOff x="912892" y="1980653"/>
            <a:chExt cx="2401234" cy="1139696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E18AAE6B-B3B8-8644-A0EA-64CC975A070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0832" y="2362200"/>
              <a:ext cx="491392" cy="758149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FE27758-14D5-CE4B-B64E-E54674D33C6D}"/>
                </a:ext>
              </a:extLst>
            </p:cNvPr>
            <p:cNvSpPr txBox="1"/>
            <p:nvPr/>
          </p:nvSpPr>
          <p:spPr>
            <a:xfrm>
              <a:off x="912892" y="1980653"/>
              <a:ext cx="24012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0072BC"/>
                  </a:solidFill>
                </a:rPr>
                <a:t>Rubber Backed Mats</a:t>
              </a:r>
            </a:p>
            <a:p>
              <a:endParaRPr lang="en-US" dirty="0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A7092BD2-78CF-574D-B650-3712CBFBE02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07748" y="1143129"/>
            <a:ext cx="3476615" cy="26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44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8" grpId="0"/>
      <p:bldP spid="10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A090F5F-F8E5-7D4C-B42C-AA38AA8A99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549" r="-88"/>
          <a:stretch/>
        </p:blipFill>
        <p:spPr>
          <a:xfrm>
            <a:off x="-1" y="0"/>
            <a:ext cx="9164083" cy="5143500"/>
          </a:xfrm>
          <a:prstGeom prst="rect">
            <a:avLst/>
          </a:prstGeom>
        </p:spPr>
      </p:pic>
      <p:sp>
        <p:nvSpPr>
          <p:cNvPr id="11" name="Google Shape;10;p2">
            <a:extLst>
              <a:ext uri="{FF2B5EF4-FFF2-40B4-BE49-F238E27FC236}">
                <a16:creationId xmlns:a16="http://schemas.microsoft.com/office/drawing/2014/main" id="{2B5DB58B-F1E4-5E41-9169-14042586D3EB}"/>
              </a:ext>
            </a:extLst>
          </p:cNvPr>
          <p:cNvSpPr/>
          <p:nvPr/>
        </p:nvSpPr>
        <p:spPr>
          <a:xfrm>
            <a:off x="-114300" y="3256800"/>
            <a:ext cx="9356271" cy="1886700"/>
          </a:xfrm>
          <a:prstGeom prst="rect">
            <a:avLst/>
          </a:prstGeom>
          <a:solidFill>
            <a:srgbClr val="004430">
              <a:alpha val="74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2" name="Google Shape;12;p2">
            <a:extLst>
              <a:ext uri="{FF2B5EF4-FFF2-40B4-BE49-F238E27FC236}">
                <a16:creationId xmlns:a16="http://schemas.microsoft.com/office/drawing/2014/main" id="{877F6A57-9A68-5847-B95C-DD3C97C98801}"/>
              </a:ext>
            </a:extLst>
          </p:cNvPr>
          <p:cNvGrpSpPr/>
          <p:nvPr/>
        </p:nvGrpSpPr>
        <p:grpSpPr>
          <a:xfrm>
            <a:off x="-33317" y="4260069"/>
            <a:ext cx="9197400" cy="883431"/>
            <a:chOff x="0" y="5687967"/>
            <a:chExt cx="9197400" cy="1177908"/>
          </a:xfrm>
        </p:grpSpPr>
        <p:sp>
          <p:nvSpPr>
            <p:cNvPr id="13" name="Google Shape;13;p2">
              <a:extLst>
                <a:ext uri="{FF2B5EF4-FFF2-40B4-BE49-F238E27FC236}">
                  <a16:creationId xmlns:a16="http://schemas.microsoft.com/office/drawing/2014/main" id="{D29C1A03-1218-8547-AB3E-1F90C20D8584}"/>
                </a:ext>
              </a:extLst>
            </p:cNvPr>
            <p:cNvSpPr/>
            <p:nvPr/>
          </p:nvSpPr>
          <p:spPr>
            <a:xfrm>
              <a:off x="0" y="5948175"/>
              <a:ext cx="9197400" cy="917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>
              <a:extLst>
                <a:ext uri="{FF2B5EF4-FFF2-40B4-BE49-F238E27FC236}">
                  <a16:creationId xmlns:a16="http://schemas.microsoft.com/office/drawing/2014/main" id="{CD157BFD-064B-E44D-B7F0-9A77C2EC5A21}"/>
                </a:ext>
              </a:extLst>
            </p:cNvPr>
            <p:cNvSpPr/>
            <p:nvPr/>
          </p:nvSpPr>
          <p:spPr>
            <a:xfrm>
              <a:off x="818800" y="5687967"/>
              <a:ext cx="457800" cy="3363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7773CBE-1733-FC4F-968A-FC13EFF95F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483" y="4549689"/>
            <a:ext cx="2469881" cy="514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3AA87D2-6DC6-594C-A84A-0F646B8B6C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482" y="3920750"/>
            <a:ext cx="2373353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00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5;p12">
            <a:extLst>
              <a:ext uri="{FF2B5EF4-FFF2-40B4-BE49-F238E27FC236}">
                <a16:creationId xmlns:a16="http://schemas.microsoft.com/office/drawing/2014/main" id="{A30C01F7-A5C2-244D-B7A5-0C92667D0720}"/>
              </a:ext>
            </a:extLst>
          </p:cNvPr>
          <p:cNvSpPr/>
          <p:nvPr/>
        </p:nvSpPr>
        <p:spPr>
          <a:xfrm>
            <a:off x="88913" y="87507"/>
            <a:ext cx="8965107" cy="4968444"/>
          </a:xfrm>
          <a:prstGeom prst="rect">
            <a:avLst/>
          </a:prstGeom>
          <a:noFill/>
          <a:ln w="228600" cap="flat" cmpd="sng">
            <a:solidFill>
              <a:srgbClr val="0072B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13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3BB0B2-9D09-A948-9351-4835BCC56C56}"/>
              </a:ext>
            </a:extLst>
          </p:cNvPr>
          <p:cNvSpPr txBox="1"/>
          <p:nvPr/>
        </p:nvSpPr>
        <p:spPr>
          <a:xfrm>
            <a:off x="3158819" y="927998"/>
            <a:ext cx="1685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  <a:ea typeface="Roboto Condensed" panose="02000000000000000000" pitchFamily="2" charset="0"/>
                <a:cs typeface="Roboto Condensed" panose="02000000000000000000" pitchFamily="2" charset="0"/>
              </a:rPr>
              <a:t>Satin Woodgrain Finish </a:t>
            </a:r>
          </a:p>
          <a:p>
            <a:r>
              <a:rPr lang="en-US" sz="1200" b="1" dirty="0">
                <a:latin typeface="+mj-lt"/>
                <a:ea typeface="Roboto Condensed" panose="02000000000000000000" pitchFamily="2" charset="0"/>
                <a:cs typeface="Roboto Condensed" panose="02000000000000000000" pitchFamily="2" charset="0"/>
              </a:rPr>
              <a:t>&amp; Deeper Traction Grip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A311001-09B9-6647-A9C9-D1DBB50A6D36}"/>
              </a:ext>
            </a:extLst>
          </p:cNvPr>
          <p:cNvGrpSpPr/>
          <p:nvPr/>
        </p:nvGrpSpPr>
        <p:grpSpPr>
          <a:xfrm>
            <a:off x="458212" y="716100"/>
            <a:ext cx="7878129" cy="3134349"/>
            <a:chOff x="458212" y="716100"/>
            <a:chExt cx="7878129" cy="3134349"/>
          </a:xfrm>
        </p:grpSpPr>
        <p:pic>
          <p:nvPicPr>
            <p:cNvPr id="5" name="Google Shape;183;p29">
              <a:extLst>
                <a:ext uri="{FF2B5EF4-FFF2-40B4-BE49-F238E27FC236}">
                  <a16:creationId xmlns:a16="http://schemas.microsoft.com/office/drawing/2014/main" id="{0596C688-2AA1-BA45-9EDA-36C2BE71DC31}"/>
                </a:ext>
              </a:extLst>
            </p:cNvPr>
            <p:cNvPicPr preferRelativeResize="0"/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8212" y="716100"/>
              <a:ext cx="3716106" cy="313434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799F0B8-8C5A-5444-8638-2661073825AF}"/>
                </a:ext>
              </a:extLst>
            </p:cNvPr>
            <p:cNvGrpSpPr/>
            <p:nvPr/>
          </p:nvGrpSpPr>
          <p:grpSpPr>
            <a:xfrm>
              <a:off x="1794114" y="953223"/>
              <a:ext cx="6542227" cy="872879"/>
              <a:chOff x="1794114" y="953223"/>
              <a:chExt cx="6542227" cy="872879"/>
            </a:xfrm>
          </p:grpSpPr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7E7D6F37-8583-1845-AB92-A85684F0B4A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794114" y="1351340"/>
                <a:ext cx="2837617" cy="1"/>
              </a:xfrm>
              <a:prstGeom prst="line">
                <a:avLst/>
              </a:prstGeom>
              <a:ln w="19050">
                <a:solidFill>
                  <a:srgbClr val="92D05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E610A522-E2E6-504A-8726-ED66AB3BD8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60617" y="953223"/>
                <a:ext cx="2975724" cy="872879"/>
              </a:xfrm>
              <a:prstGeom prst="rect">
                <a:avLst/>
              </a:prstGeom>
            </p:spPr>
          </p:pic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C51C017-A969-6D41-B30A-B2BB2A2DDCB2}"/>
              </a:ext>
            </a:extLst>
          </p:cNvPr>
          <p:cNvGrpSpPr/>
          <p:nvPr/>
        </p:nvGrpSpPr>
        <p:grpSpPr>
          <a:xfrm>
            <a:off x="3158819" y="3131155"/>
            <a:ext cx="1685108" cy="1180967"/>
            <a:chOff x="3158819" y="3131155"/>
            <a:chExt cx="1685108" cy="118096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28ED022-E1C3-AF42-9F61-889F5F432667}"/>
                </a:ext>
              </a:extLst>
            </p:cNvPr>
            <p:cNvSpPr txBox="1"/>
            <p:nvPr/>
          </p:nvSpPr>
          <p:spPr>
            <a:xfrm>
              <a:off x="3158819" y="3850457"/>
              <a:ext cx="16851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+mj-lt"/>
                  <a:ea typeface="Roboto Condensed" panose="02000000000000000000" pitchFamily="2" charset="0"/>
                  <a:cs typeface="Roboto Condensed" panose="02000000000000000000" pitchFamily="2" charset="0"/>
                </a:rPr>
                <a:t>Hard-Coat Impact Shell</a:t>
              </a:r>
            </a:p>
            <a:p>
              <a:r>
                <a:rPr lang="en-US" sz="1200" b="1" dirty="0">
                  <a:latin typeface="+mj-lt"/>
                  <a:ea typeface="Roboto Condensed" panose="02000000000000000000" pitchFamily="2" charset="0"/>
                  <a:cs typeface="Roboto Condensed" panose="02000000000000000000" pitchFamily="2" charset="0"/>
                </a:rPr>
                <a:t>Co-Extrusion Technology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665E58E-1FF3-AE40-A749-78F3258448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58819" y="3131155"/>
              <a:ext cx="0" cy="1090749"/>
            </a:xfrm>
            <a:prstGeom prst="line">
              <a:avLst/>
            </a:prstGeom>
            <a:ln w="19050">
              <a:solidFill>
                <a:srgbClr val="92D05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Google Shape;182;p29">
            <a:extLst>
              <a:ext uri="{FF2B5EF4-FFF2-40B4-BE49-F238E27FC236}">
                <a16:creationId xmlns:a16="http://schemas.microsoft.com/office/drawing/2014/main" id="{10EF3E1B-385B-D340-971F-B56881B3F657}"/>
              </a:ext>
            </a:extLst>
          </p:cNvPr>
          <p:cNvSpPr txBox="1">
            <a:spLocks/>
          </p:cNvSpPr>
          <p:nvPr/>
        </p:nvSpPr>
        <p:spPr>
          <a:xfrm>
            <a:off x="5262228" y="2857665"/>
            <a:ext cx="2971252" cy="182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04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2200" b="1" dirty="0">
                <a:solidFill>
                  <a:srgbClr val="0069B4"/>
                </a:solidFill>
              </a:rPr>
              <a:t>VEKAdeck</a:t>
            </a:r>
            <a:r>
              <a:rPr lang="en-US" sz="2200" dirty="0">
                <a:solidFill>
                  <a:srgbClr val="0069B4"/>
                </a:solidFill>
              </a:rPr>
              <a:t> </a:t>
            </a:r>
          </a:p>
          <a:p>
            <a:pPr marL="0" indent="0">
              <a:lnSpc>
                <a:spcPts val="204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2200" b="1" dirty="0">
                <a:solidFill>
                  <a:srgbClr val="0069B4"/>
                </a:solidFill>
              </a:rPr>
              <a:t>IS</a:t>
            </a:r>
            <a:r>
              <a:rPr lang="en-US" sz="2200" dirty="0">
                <a:solidFill>
                  <a:srgbClr val="0069B4"/>
                </a:solidFill>
              </a:rPr>
              <a:t> </a:t>
            </a:r>
            <a:r>
              <a:rPr lang="en-US" sz="2200" b="1" dirty="0">
                <a:solidFill>
                  <a:srgbClr val="0069B4"/>
                </a:solidFill>
              </a:rPr>
              <a:t>NOT</a:t>
            </a:r>
            <a:r>
              <a:rPr lang="en-US" sz="2200" dirty="0">
                <a:solidFill>
                  <a:srgbClr val="0069B4"/>
                </a:solidFill>
              </a:rPr>
              <a:t> </a:t>
            </a:r>
            <a:r>
              <a:rPr lang="en-US" sz="2200" b="1" dirty="0">
                <a:solidFill>
                  <a:srgbClr val="0069B4"/>
                </a:solidFill>
              </a:rPr>
              <a:t>A COMPOSITE </a:t>
            </a:r>
          </a:p>
          <a:p>
            <a:pPr marL="0" indent="0">
              <a:lnSpc>
                <a:spcPts val="204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2200" dirty="0">
                <a:solidFill>
                  <a:srgbClr val="0069B4"/>
                </a:solidFill>
              </a:rPr>
              <a:t>and contains </a:t>
            </a:r>
          </a:p>
          <a:p>
            <a:pPr marL="0" indent="0">
              <a:lnSpc>
                <a:spcPts val="204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2200" dirty="0">
                <a:solidFill>
                  <a:srgbClr val="0069B4"/>
                </a:solidFill>
              </a:rPr>
              <a:t>no organic material.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8123EC3-531A-5942-8451-4B306BCED15F}"/>
              </a:ext>
            </a:extLst>
          </p:cNvPr>
          <p:cNvGrpSpPr/>
          <p:nvPr/>
        </p:nvGrpSpPr>
        <p:grpSpPr>
          <a:xfrm>
            <a:off x="1032978" y="3336651"/>
            <a:ext cx="1685108" cy="1160137"/>
            <a:chOff x="1032978" y="3336651"/>
            <a:chExt cx="1685108" cy="1160137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DC73317-990A-9442-AF17-59FBEEC6BD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2978" y="3336651"/>
              <a:ext cx="0" cy="1090749"/>
            </a:xfrm>
            <a:prstGeom prst="line">
              <a:avLst/>
            </a:prstGeom>
            <a:ln w="19050">
              <a:solidFill>
                <a:srgbClr val="92D05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825CDE9-A995-8A4C-8670-CA2771ED4333}"/>
                </a:ext>
              </a:extLst>
            </p:cNvPr>
            <p:cNvSpPr txBox="1"/>
            <p:nvPr/>
          </p:nvSpPr>
          <p:spPr>
            <a:xfrm>
              <a:off x="1032978" y="3850457"/>
              <a:ext cx="16851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+mj-lt"/>
                  <a:ea typeface="Roboto Condensed" panose="02000000000000000000" pitchFamily="2" charset="0"/>
                  <a:cs typeface="Roboto Condensed" panose="02000000000000000000" pitchFamily="2" charset="0"/>
                </a:rPr>
                <a:t>Advanced Cellular Care Technology provides strength and integrity.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58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138CCEE4-E290-0F44-8011-C18276A1B7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549" r="-88"/>
          <a:stretch/>
        </p:blipFill>
        <p:spPr>
          <a:xfrm>
            <a:off x="-1" y="0"/>
            <a:ext cx="9164083" cy="5143500"/>
          </a:xfrm>
          <a:prstGeom prst="rect">
            <a:avLst/>
          </a:prstGeom>
        </p:spPr>
      </p:pic>
      <p:sp>
        <p:nvSpPr>
          <p:cNvPr id="11" name="Google Shape;10;p2">
            <a:extLst>
              <a:ext uri="{FF2B5EF4-FFF2-40B4-BE49-F238E27FC236}">
                <a16:creationId xmlns:a16="http://schemas.microsoft.com/office/drawing/2014/main" id="{2B5DB58B-F1E4-5E41-9169-14042586D3EB}"/>
              </a:ext>
            </a:extLst>
          </p:cNvPr>
          <p:cNvSpPr/>
          <p:nvPr/>
        </p:nvSpPr>
        <p:spPr>
          <a:xfrm>
            <a:off x="-114300" y="145757"/>
            <a:ext cx="9356271" cy="1886700"/>
          </a:xfrm>
          <a:prstGeom prst="rect">
            <a:avLst/>
          </a:prstGeom>
          <a:solidFill>
            <a:srgbClr val="004430">
              <a:alpha val="74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0CE68C-CAEF-B74E-897A-72BB6B7D667C}"/>
              </a:ext>
            </a:extLst>
          </p:cNvPr>
          <p:cNvSpPr txBox="1"/>
          <p:nvPr/>
        </p:nvSpPr>
        <p:spPr>
          <a:xfrm>
            <a:off x="659219" y="580944"/>
            <a:ext cx="8166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  <a:p>
            <a:endParaRPr lang="en-US" sz="24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  <a:p>
            <a:r>
              <a:rPr lang="en-US" sz="2400" dirty="0">
                <a:solidFill>
                  <a:schemeClr val="bg1"/>
                </a:solidFill>
                <a:ea typeface="Roboto Slab" pitchFamily="2" charset="0"/>
              </a:rPr>
              <a:t>What is the best way to remove snow from </a:t>
            </a:r>
            <a:r>
              <a:rPr lang="en-US" sz="2400" b="1" dirty="0">
                <a:solidFill>
                  <a:schemeClr val="bg1"/>
                </a:solidFill>
                <a:ea typeface="Roboto Slab" pitchFamily="2" charset="0"/>
              </a:rPr>
              <a:t>VEKAdeck?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A6AC56-56E4-A94F-B9C4-AFD04178F4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82" y="580944"/>
            <a:ext cx="2373353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12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5;p12">
            <a:extLst>
              <a:ext uri="{FF2B5EF4-FFF2-40B4-BE49-F238E27FC236}">
                <a16:creationId xmlns:a16="http://schemas.microsoft.com/office/drawing/2014/main" id="{A30C01F7-A5C2-244D-B7A5-0C92667D0720}"/>
              </a:ext>
            </a:extLst>
          </p:cNvPr>
          <p:cNvSpPr/>
          <p:nvPr/>
        </p:nvSpPr>
        <p:spPr>
          <a:xfrm>
            <a:off x="88913" y="87507"/>
            <a:ext cx="8965107" cy="4968444"/>
          </a:xfrm>
          <a:prstGeom prst="rect">
            <a:avLst/>
          </a:prstGeom>
          <a:noFill/>
          <a:ln w="228600" cap="flat" cmpd="sng">
            <a:solidFill>
              <a:srgbClr val="0072B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13"/>
          </a:p>
        </p:txBody>
      </p:sp>
      <p:sp>
        <p:nvSpPr>
          <p:cNvPr id="4" name="Google Shape;182;p29">
            <a:extLst>
              <a:ext uri="{FF2B5EF4-FFF2-40B4-BE49-F238E27FC236}">
                <a16:creationId xmlns:a16="http://schemas.microsoft.com/office/drawing/2014/main" id="{4708B357-1C18-A54D-A01F-81FBB1A0FE14}"/>
              </a:ext>
            </a:extLst>
          </p:cNvPr>
          <p:cNvSpPr txBox="1">
            <a:spLocks/>
          </p:cNvSpPr>
          <p:nvPr/>
        </p:nvSpPr>
        <p:spPr>
          <a:xfrm>
            <a:off x="5262227" y="2258490"/>
            <a:ext cx="3328879" cy="182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1800" dirty="0"/>
              <a:t>A plastic shovel may be used to remove snow from your VEKAdeck. Calcium chloride or rock salt may be used to melt snow and ice from the deck surface.</a:t>
            </a:r>
          </a:p>
        </p:txBody>
      </p:sp>
      <p:pic>
        <p:nvPicPr>
          <p:cNvPr id="5" name="Google Shape;183;p29">
            <a:extLst>
              <a:ext uri="{FF2B5EF4-FFF2-40B4-BE49-F238E27FC236}">
                <a16:creationId xmlns:a16="http://schemas.microsoft.com/office/drawing/2014/main" id="{0596C688-2AA1-BA45-9EDA-36C2BE71DC31}"/>
              </a:ext>
            </a:extLst>
          </p:cNvPr>
          <p:cNvPicPr preferRelativeResize="0"/>
          <p:nvPr/>
        </p:nvPicPr>
        <p:blipFill>
          <a:blip r:embed="rId2"/>
          <a:srcRect/>
          <a:stretch/>
        </p:blipFill>
        <p:spPr>
          <a:xfrm>
            <a:off x="1194965" y="947650"/>
            <a:ext cx="2961211" cy="2889337"/>
          </a:xfrm>
          <a:prstGeom prst="rect">
            <a:avLst/>
          </a:prstGeom>
          <a:solidFill>
            <a:schemeClr val="bg1">
              <a:alpha val="0"/>
            </a:schemeClr>
          </a:solidFill>
          <a:ln w="76200"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D8ED61A-D24F-0146-9099-2DC6358925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905" y="1979665"/>
            <a:ext cx="2971800" cy="304800"/>
          </a:xfrm>
          <a:prstGeom prst="rect">
            <a:avLst/>
          </a:prstGeom>
        </p:spPr>
      </p:pic>
      <p:sp>
        <p:nvSpPr>
          <p:cNvPr id="8" name="Google Shape;75;p12">
            <a:extLst>
              <a:ext uri="{FF2B5EF4-FFF2-40B4-BE49-F238E27FC236}">
                <a16:creationId xmlns:a16="http://schemas.microsoft.com/office/drawing/2014/main" id="{B9863B4C-6FA6-1843-9CE4-DD0E97DD9F69}"/>
              </a:ext>
            </a:extLst>
          </p:cNvPr>
          <p:cNvSpPr/>
          <p:nvPr/>
        </p:nvSpPr>
        <p:spPr>
          <a:xfrm>
            <a:off x="1143000" y="883227"/>
            <a:ext cx="3075709" cy="3002974"/>
          </a:xfrm>
          <a:prstGeom prst="rect">
            <a:avLst/>
          </a:prstGeom>
          <a:noFill/>
          <a:ln w="136525" cap="flat" cmpd="sng">
            <a:solidFill>
              <a:srgbClr val="0072B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13"/>
          </a:p>
        </p:txBody>
      </p:sp>
    </p:spTree>
    <p:extLst>
      <p:ext uri="{BB962C8B-B14F-4D97-AF65-F5344CB8AC3E}">
        <p14:creationId xmlns:p14="http://schemas.microsoft.com/office/powerpoint/2010/main" val="382344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A090F5F-F8E5-7D4C-B42C-AA38AA8A99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t="10883" r="89" b="4817"/>
          <a:stretch/>
        </p:blipFill>
        <p:spPr>
          <a:xfrm>
            <a:off x="1" y="1"/>
            <a:ext cx="9144000" cy="5143500"/>
          </a:xfrm>
          <a:prstGeom prst="rect">
            <a:avLst/>
          </a:prstGeom>
        </p:spPr>
      </p:pic>
      <p:sp>
        <p:nvSpPr>
          <p:cNvPr id="11" name="Google Shape;10;p2">
            <a:extLst>
              <a:ext uri="{FF2B5EF4-FFF2-40B4-BE49-F238E27FC236}">
                <a16:creationId xmlns:a16="http://schemas.microsoft.com/office/drawing/2014/main" id="{2B5DB58B-F1E4-5E41-9169-14042586D3EB}"/>
              </a:ext>
            </a:extLst>
          </p:cNvPr>
          <p:cNvSpPr/>
          <p:nvPr/>
        </p:nvSpPr>
        <p:spPr>
          <a:xfrm>
            <a:off x="204107" y="145757"/>
            <a:ext cx="8727622" cy="4801800"/>
          </a:xfrm>
          <a:prstGeom prst="rect">
            <a:avLst/>
          </a:prstGeom>
          <a:solidFill>
            <a:srgbClr val="004430">
              <a:alpha val="74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0CE68C-CAEF-B74E-897A-72BB6B7D667C}"/>
              </a:ext>
            </a:extLst>
          </p:cNvPr>
          <p:cNvSpPr txBox="1"/>
          <p:nvPr/>
        </p:nvSpPr>
        <p:spPr>
          <a:xfrm>
            <a:off x="816429" y="580944"/>
            <a:ext cx="8166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  <a:p>
            <a:endParaRPr lang="en-US" sz="24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  <a:p>
            <a:r>
              <a:rPr lang="en-US" sz="2400" b="1" dirty="0">
                <a:solidFill>
                  <a:schemeClr val="bg1"/>
                </a:solidFill>
                <a:ea typeface="Roboto Slab" pitchFamily="2" charset="0"/>
              </a:rPr>
              <a:t>What is the best way to clean VEKAdeck?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76D4FE-9760-394A-95A5-72B18B7741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150" y="743528"/>
            <a:ext cx="22225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26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A090F5F-F8E5-7D4C-B42C-AA38AA8A99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t="10883" r="89" b="4817"/>
          <a:stretch/>
        </p:blipFill>
        <p:spPr>
          <a:xfrm>
            <a:off x="1" y="1"/>
            <a:ext cx="9144000" cy="5143500"/>
          </a:xfrm>
          <a:prstGeom prst="rect">
            <a:avLst/>
          </a:prstGeom>
        </p:spPr>
      </p:pic>
      <p:sp>
        <p:nvSpPr>
          <p:cNvPr id="11" name="Google Shape;10;p2">
            <a:extLst>
              <a:ext uri="{FF2B5EF4-FFF2-40B4-BE49-F238E27FC236}">
                <a16:creationId xmlns:a16="http://schemas.microsoft.com/office/drawing/2014/main" id="{2B5DB58B-F1E4-5E41-9169-14042586D3EB}"/>
              </a:ext>
            </a:extLst>
          </p:cNvPr>
          <p:cNvSpPr/>
          <p:nvPr/>
        </p:nvSpPr>
        <p:spPr>
          <a:xfrm>
            <a:off x="204107" y="145757"/>
            <a:ext cx="8727622" cy="4801800"/>
          </a:xfrm>
          <a:prstGeom prst="rect">
            <a:avLst/>
          </a:prstGeom>
          <a:solidFill>
            <a:srgbClr val="004430">
              <a:alpha val="74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0CE68C-CAEF-B74E-897A-72BB6B7D667C}"/>
              </a:ext>
            </a:extLst>
          </p:cNvPr>
          <p:cNvSpPr txBox="1"/>
          <p:nvPr/>
        </p:nvSpPr>
        <p:spPr>
          <a:xfrm>
            <a:off x="816429" y="580944"/>
            <a:ext cx="8166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  <a:p>
            <a:endParaRPr lang="en-US" sz="24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  <a:p>
            <a:r>
              <a:rPr lang="en-US" sz="2400" b="1" dirty="0">
                <a:solidFill>
                  <a:schemeClr val="bg1"/>
                </a:solidFill>
                <a:ea typeface="Roboto Slab" pitchFamily="2" charset="0"/>
              </a:rPr>
              <a:t>What is the best way to clean VEKAdeck?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6A6DB1-860C-C34B-A74D-73278655D92F}"/>
              </a:ext>
            </a:extLst>
          </p:cNvPr>
          <p:cNvSpPr txBox="1"/>
          <p:nvPr/>
        </p:nvSpPr>
        <p:spPr>
          <a:xfrm>
            <a:off x="816429" y="1943100"/>
            <a:ext cx="65477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02000"/>
            </a:pPr>
            <a:r>
              <a:rPr lang="en-US" dirty="0">
                <a:solidFill>
                  <a:schemeClr val="bg1"/>
                </a:solidFill>
              </a:rPr>
              <a:t>General cleaning can be done using soap and water. Spray the area with a hose to remove surface debris. Use warm, soapy water and a soft bristle brush to remove dirt and debris from the embossed wood grain pattern.</a:t>
            </a:r>
          </a:p>
          <a:p>
            <a:pPr>
              <a:buSzPct val="102000"/>
            </a:pP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76D4FE-9760-394A-95A5-72B18B7741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150" y="743528"/>
            <a:ext cx="22225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32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A090F5F-F8E5-7D4C-B42C-AA38AA8A99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t="10883" r="89" b="4817"/>
          <a:stretch/>
        </p:blipFill>
        <p:spPr>
          <a:xfrm>
            <a:off x="1" y="1"/>
            <a:ext cx="9144000" cy="5143500"/>
          </a:xfrm>
          <a:prstGeom prst="rect">
            <a:avLst/>
          </a:prstGeom>
        </p:spPr>
      </p:pic>
      <p:sp>
        <p:nvSpPr>
          <p:cNvPr id="11" name="Google Shape;10;p2">
            <a:extLst>
              <a:ext uri="{FF2B5EF4-FFF2-40B4-BE49-F238E27FC236}">
                <a16:creationId xmlns:a16="http://schemas.microsoft.com/office/drawing/2014/main" id="{2B5DB58B-F1E4-5E41-9169-14042586D3EB}"/>
              </a:ext>
            </a:extLst>
          </p:cNvPr>
          <p:cNvSpPr/>
          <p:nvPr/>
        </p:nvSpPr>
        <p:spPr>
          <a:xfrm>
            <a:off x="204107" y="145757"/>
            <a:ext cx="8727622" cy="4801800"/>
          </a:xfrm>
          <a:prstGeom prst="rect">
            <a:avLst/>
          </a:prstGeom>
          <a:solidFill>
            <a:srgbClr val="004430">
              <a:alpha val="74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6A6DB1-860C-C34B-A74D-73278655D92F}"/>
              </a:ext>
            </a:extLst>
          </p:cNvPr>
          <p:cNvSpPr txBox="1"/>
          <p:nvPr/>
        </p:nvSpPr>
        <p:spPr>
          <a:xfrm>
            <a:off x="816429" y="560397"/>
            <a:ext cx="45901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SzPct val="102000"/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/>
                </a:solidFill>
              </a:rPr>
              <a:t>Power washing is an acceptable method for cleaning our decking product. </a:t>
            </a:r>
          </a:p>
          <a:p>
            <a:pPr marL="285750" indent="-285750">
              <a:buSzPct val="102000"/>
              <a:buFont typeface="Courier New" panose="02070309020205020404" pitchFamily="49" charset="0"/>
              <a:buChar char="o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SzPct val="102000"/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/>
                </a:solidFill>
              </a:rPr>
              <a:t>Pressure washer should be set to manufacturer’s recommended setting for vinyl to avoid damage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2A5F86-2860-B240-A96F-B81C5F075A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8394" y="560397"/>
            <a:ext cx="2231648" cy="399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89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A090F5F-F8E5-7D4C-B42C-AA38AA8A99C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1" t="10883" r="89" b="4817"/>
          <a:stretch/>
        </p:blipFill>
        <p:spPr>
          <a:xfrm>
            <a:off x="1" y="1"/>
            <a:ext cx="9144000" cy="5143500"/>
          </a:xfrm>
          <a:prstGeom prst="rect">
            <a:avLst/>
          </a:prstGeom>
        </p:spPr>
      </p:pic>
      <p:sp>
        <p:nvSpPr>
          <p:cNvPr id="11" name="Google Shape;10;p2">
            <a:extLst>
              <a:ext uri="{FF2B5EF4-FFF2-40B4-BE49-F238E27FC236}">
                <a16:creationId xmlns:a16="http://schemas.microsoft.com/office/drawing/2014/main" id="{2B5DB58B-F1E4-5E41-9169-14042586D3EB}"/>
              </a:ext>
            </a:extLst>
          </p:cNvPr>
          <p:cNvSpPr/>
          <p:nvPr/>
        </p:nvSpPr>
        <p:spPr>
          <a:xfrm>
            <a:off x="204107" y="145757"/>
            <a:ext cx="8727622" cy="4801800"/>
          </a:xfrm>
          <a:prstGeom prst="rect">
            <a:avLst/>
          </a:prstGeom>
          <a:solidFill>
            <a:srgbClr val="004430">
              <a:alpha val="74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2A5F86-2860-B240-A96F-B81C5F075A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37993" y="689857"/>
            <a:ext cx="2011052" cy="3603135"/>
          </a:xfrm>
          <a:prstGeom prst="rect">
            <a:avLst/>
          </a:prstGeom>
        </p:spPr>
      </p:pic>
      <p:pic>
        <p:nvPicPr>
          <p:cNvPr id="4" name="Care and Cleaning_pressure wash plevel.mp4" descr="Care and Cleaning_pressure wash plevel.mp4">
            <a:hlinkClick r:id="" action="ppaction://media"/>
            <a:extLst>
              <a:ext uri="{FF2B5EF4-FFF2-40B4-BE49-F238E27FC236}">
                <a16:creationId xmlns:a16="http://schemas.microsoft.com/office/drawing/2014/main" id="{8E2AB7F6-16AC-2E48-B8C6-4A34BC2D7C9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37993" y="628612"/>
            <a:ext cx="2158393" cy="38360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CB604BC-B262-7145-B8E4-E2AA61428813}"/>
              </a:ext>
            </a:extLst>
          </p:cNvPr>
          <p:cNvSpPr txBox="1"/>
          <p:nvPr/>
        </p:nvSpPr>
        <p:spPr>
          <a:xfrm>
            <a:off x="981906" y="4524901"/>
            <a:ext cx="42467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https://</a:t>
            </a:r>
            <a:r>
              <a:rPr lang="en-US" sz="1200" dirty="0" err="1">
                <a:solidFill>
                  <a:schemeClr val="bg1"/>
                </a:solidFill>
              </a:rPr>
              <a:t>youtu.be</a:t>
            </a:r>
            <a:r>
              <a:rPr lang="en-US" sz="1200" dirty="0">
                <a:solidFill>
                  <a:schemeClr val="bg1"/>
                </a:solidFill>
              </a:rPr>
              <a:t>/_U9jZWXPNgI</a:t>
            </a:r>
          </a:p>
        </p:txBody>
      </p:sp>
      <p:pic>
        <p:nvPicPr>
          <p:cNvPr id="8" name="Online Media 7" descr="Care and Cleaning pressure wash plevel">
            <a:hlinkClick r:id="" action="ppaction://media"/>
            <a:extLst>
              <a:ext uri="{FF2B5EF4-FFF2-40B4-BE49-F238E27FC236}">
                <a16:creationId xmlns:a16="http://schemas.microsoft.com/office/drawing/2014/main" id="{76665498-1DED-7342-84C0-BC9CA0E21CC1}"/>
              </a:ext>
            </a:extLst>
          </p:cNvPr>
          <p:cNvPicPr>
            <a:picLocks noRot="1" noChangeAspect="1"/>
          </p:cNvPicPr>
          <p:nvPr>
            <a:videoFile r:link="rId3"/>
          </p:nvPr>
        </p:nvPicPr>
        <p:blipFill>
          <a:blip r:embed="rId9"/>
          <a:stretch>
            <a:fillRect/>
          </a:stretch>
        </p:blipFill>
        <p:spPr>
          <a:xfrm>
            <a:off x="981906" y="2460380"/>
            <a:ext cx="3557364" cy="200101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D4030F4-D178-E24A-A72E-691FF4746EC8}"/>
              </a:ext>
            </a:extLst>
          </p:cNvPr>
          <p:cNvSpPr txBox="1"/>
          <p:nvPr/>
        </p:nvSpPr>
        <p:spPr>
          <a:xfrm>
            <a:off x="816429" y="560397"/>
            <a:ext cx="45901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SzPct val="102000"/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/>
                </a:solidFill>
              </a:rPr>
              <a:t>Power washing is an acceptable method for cleaning our decking product. </a:t>
            </a:r>
          </a:p>
          <a:p>
            <a:pPr marL="285750" indent="-285750">
              <a:buSzPct val="102000"/>
              <a:buFont typeface="Courier New" panose="02070309020205020404" pitchFamily="49" charset="0"/>
              <a:buChar char="o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SzPct val="102000"/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/>
                </a:solidFill>
              </a:rPr>
              <a:t>Pressure washer should be set to manufacturer’s recommended setting for vinyl to avoid damage</a:t>
            </a:r>
          </a:p>
        </p:txBody>
      </p:sp>
    </p:spTree>
    <p:extLst>
      <p:ext uri="{BB962C8B-B14F-4D97-AF65-F5344CB8AC3E}">
        <p14:creationId xmlns:p14="http://schemas.microsoft.com/office/powerpoint/2010/main" val="259159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6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130889-4078-5540-B74A-B262061824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12" y="-1"/>
            <a:ext cx="9144001" cy="5143501"/>
          </a:xfrm>
          <a:prstGeom prst="rect">
            <a:avLst/>
          </a:prstGeom>
        </p:spPr>
      </p:pic>
      <p:sp>
        <p:nvSpPr>
          <p:cNvPr id="6" name="Google Shape;10;p2">
            <a:extLst>
              <a:ext uri="{FF2B5EF4-FFF2-40B4-BE49-F238E27FC236}">
                <a16:creationId xmlns:a16="http://schemas.microsoft.com/office/drawing/2014/main" id="{9526032D-EACF-5B4F-B6F6-832C986086BF}"/>
              </a:ext>
            </a:extLst>
          </p:cNvPr>
          <p:cNvSpPr/>
          <p:nvPr/>
        </p:nvSpPr>
        <p:spPr>
          <a:xfrm>
            <a:off x="-811" y="223156"/>
            <a:ext cx="9144000" cy="1886700"/>
          </a:xfrm>
          <a:prstGeom prst="rect">
            <a:avLst/>
          </a:prstGeom>
          <a:solidFill>
            <a:srgbClr val="004430">
              <a:alpha val="533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4C928F-3C3E-1C4B-B4F0-56EBFF3847FC}"/>
              </a:ext>
            </a:extLst>
          </p:cNvPr>
          <p:cNvSpPr txBox="1"/>
          <p:nvPr/>
        </p:nvSpPr>
        <p:spPr>
          <a:xfrm>
            <a:off x="659219" y="843341"/>
            <a:ext cx="7783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ea typeface="Roboto Slab" pitchFamily="2" charset="0"/>
              </a:rPr>
              <a:t>With VEKAdeck, your investment can last for decades to come.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C9D00B-C006-B346-8A99-E935CD048D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471054"/>
            <a:ext cx="24765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9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DB8009-F7EF-524C-8AD8-C147E6EAF4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43" t="38530" r="17926" b="2921"/>
          <a:stretch/>
        </p:blipFill>
        <p:spPr>
          <a:xfrm>
            <a:off x="-1" y="-11961"/>
            <a:ext cx="9144001" cy="5155461"/>
          </a:xfrm>
          <a:prstGeom prst="rect">
            <a:avLst/>
          </a:prstGeom>
        </p:spPr>
      </p:pic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40A45C41-351B-0348-A17F-616BDD916A43}"/>
              </a:ext>
            </a:extLst>
          </p:cNvPr>
          <p:cNvSpPr/>
          <p:nvPr/>
        </p:nvSpPr>
        <p:spPr>
          <a:xfrm>
            <a:off x="1" y="-11961"/>
            <a:ext cx="9144000" cy="5143500"/>
          </a:xfrm>
          <a:prstGeom prst="rect">
            <a:avLst/>
          </a:prstGeom>
          <a:noFill/>
          <a:ln w="22860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99;p16">
            <a:extLst>
              <a:ext uri="{FF2B5EF4-FFF2-40B4-BE49-F238E27FC236}">
                <a16:creationId xmlns:a16="http://schemas.microsoft.com/office/drawing/2014/main" id="{CFCAD30B-2EC2-7B45-8558-64D4C666CB0E}"/>
              </a:ext>
            </a:extLst>
          </p:cNvPr>
          <p:cNvSpPr/>
          <p:nvPr/>
        </p:nvSpPr>
        <p:spPr>
          <a:xfrm>
            <a:off x="2801680" y="1519597"/>
            <a:ext cx="3540642" cy="2031678"/>
          </a:xfrm>
          <a:prstGeom prst="rect">
            <a:avLst/>
          </a:prstGeom>
          <a:solidFill>
            <a:srgbClr val="3B3838">
              <a:alpha val="70980"/>
            </a:srgbClr>
          </a:solidFill>
          <a:ln w="14605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CA39F1-3CDB-BF48-B1F3-333B07599AC5}"/>
              </a:ext>
            </a:extLst>
          </p:cNvPr>
          <p:cNvSpPr txBox="1"/>
          <p:nvPr/>
        </p:nvSpPr>
        <p:spPr>
          <a:xfrm>
            <a:off x="2934791" y="1229121"/>
            <a:ext cx="3274416" cy="2122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>
              <a:lnSpc>
                <a:spcPct val="150000"/>
              </a:lnSpc>
            </a:pP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>
              <a:lnSpc>
                <a:spcPct val="150000"/>
              </a:lnSpc>
            </a:pP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Visit VEKAdeck.com for additional information.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19AF49-6E71-AF4B-98B4-CB4693AF14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328" y="4134758"/>
            <a:ext cx="3393856" cy="7063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08D37A-0B5B-5C43-84FF-AA95ADB8FB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4599" y="2049265"/>
            <a:ext cx="1574800" cy="24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24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DB8009-F7EF-524C-8AD8-C147E6EAF4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43" t="38530" r="17926" b="2921"/>
          <a:stretch/>
        </p:blipFill>
        <p:spPr>
          <a:xfrm>
            <a:off x="-1" y="-11961"/>
            <a:ext cx="9144001" cy="5155461"/>
          </a:xfrm>
          <a:prstGeom prst="rect">
            <a:avLst/>
          </a:prstGeom>
        </p:spPr>
      </p:pic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40A45C41-351B-0348-A17F-616BDD916A43}"/>
              </a:ext>
            </a:extLst>
          </p:cNvPr>
          <p:cNvSpPr/>
          <p:nvPr/>
        </p:nvSpPr>
        <p:spPr>
          <a:xfrm>
            <a:off x="1" y="-11961"/>
            <a:ext cx="9144000" cy="5143500"/>
          </a:xfrm>
          <a:prstGeom prst="rect">
            <a:avLst/>
          </a:prstGeom>
          <a:noFill/>
          <a:ln w="22860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19AF49-6E71-AF4B-98B4-CB4693AF14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328" y="4134758"/>
            <a:ext cx="3393856" cy="70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84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0E77A5B-B9DA-4146-A848-C35139886DF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0800000">
            <a:off x="-82074" y="0"/>
            <a:ext cx="9226074" cy="430550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E2FE4F8-2B10-EE40-A93B-BCF9F0DB462E}"/>
              </a:ext>
            </a:extLst>
          </p:cNvPr>
          <p:cNvGrpSpPr/>
          <p:nvPr/>
        </p:nvGrpSpPr>
        <p:grpSpPr>
          <a:xfrm>
            <a:off x="-196987" y="2231870"/>
            <a:ext cx="9513653" cy="1892477"/>
            <a:chOff x="-196987" y="2231870"/>
            <a:chExt cx="9513653" cy="1892477"/>
          </a:xfrm>
        </p:grpSpPr>
        <p:sp>
          <p:nvSpPr>
            <p:cNvPr id="4" name="Google Shape;10;p2">
              <a:extLst>
                <a:ext uri="{FF2B5EF4-FFF2-40B4-BE49-F238E27FC236}">
                  <a16:creationId xmlns:a16="http://schemas.microsoft.com/office/drawing/2014/main" id="{E73D6D2F-D5C6-B641-A594-8D1F922CD96D}"/>
                </a:ext>
              </a:extLst>
            </p:cNvPr>
            <p:cNvSpPr/>
            <p:nvPr/>
          </p:nvSpPr>
          <p:spPr>
            <a:xfrm>
              <a:off x="-196987" y="2231870"/>
              <a:ext cx="9513653" cy="1892477"/>
            </a:xfrm>
            <a:prstGeom prst="rect">
              <a:avLst/>
            </a:prstGeom>
            <a:solidFill>
              <a:srgbClr val="525252">
                <a:alpha val="52549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13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F3B4EAC-BA41-F843-9086-2235E838BF8F}"/>
                </a:ext>
              </a:extLst>
            </p:cNvPr>
            <p:cNvSpPr txBox="1"/>
            <p:nvPr/>
          </p:nvSpPr>
          <p:spPr>
            <a:xfrm>
              <a:off x="5555141" y="2311946"/>
              <a:ext cx="8860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SIGNATURE</a:t>
              </a:r>
              <a:r>
                <a:rPr lang="en-US" sz="140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 </a:t>
              </a:r>
              <a:r>
                <a:rPr lang="en-US" sz="1400" b="1" spc="5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Cayenne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B68E3C6-BD76-3B49-A0DA-AFFB6DD5AABB}"/>
                </a:ext>
              </a:extLst>
            </p:cNvPr>
            <p:cNvSpPr txBox="1"/>
            <p:nvPr/>
          </p:nvSpPr>
          <p:spPr>
            <a:xfrm>
              <a:off x="7359730" y="2358112"/>
              <a:ext cx="914401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SIGNATURE</a:t>
              </a:r>
              <a:r>
                <a:rPr lang="en-US" sz="1400" b="1" spc="5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Espresso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EB85EE2-38F4-6847-BB89-E0FB8F256C23}"/>
                </a:ext>
              </a:extLst>
            </p:cNvPr>
            <p:cNvSpPr txBox="1"/>
            <p:nvPr/>
          </p:nvSpPr>
          <p:spPr>
            <a:xfrm>
              <a:off x="6445308" y="2311946"/>
              <a:ext cx="914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SIGNATURE</a:t>
              </a:r>
              <a:r>
                <a:rPr lang="en-US" sz="140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 </a:t>
              </a:r>
              <a:r>
                <a:rPr lang="en-US" sz="1400" b="1" spc="5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Hazelnut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53DFE7-8BFC-AB41-8999-F1A61DBC3D62}"/>
                </a:ext>
              </a:extLst>
            </p:cNvPr>
            <p:cNvSpPr txBox="1"/>
            <p:nvPr/>
          </p:nvSpPr>
          <p:spPr>
            <a:xfrm>
              <a:off x="8262619" y="2311946"/>
              <a:ext cx="914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SIGNATURE</a:t>
              </a:r>
              <a:r>
                <a:rPr lang="en-US" sz="140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 </a:t>
              </a:r>
              <a:r>
                <a:rPr lang="en-US" sz="1400" b="1" spc="5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Storm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DCC9FEF-7984-BA41-BB44-4064C7523705}"/>
                </a:ext>
              </a:extLst>
            </p:cNvPr>
            <p:cNvSpPr txBox="1"/>
            <p:nvPr/>
          </p:nvSpPr>
          <p:spPr>
            <a:xfrm>
              <a:off x="1881994" y="2318778"/>
              <a:ext cx="9307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spc="5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Almond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2F53DAC-3627-D24C-8619-545B6C989909}"/>
                </a:ext>
              </a:extLst>
            </p:cNvPr>
            <p:cNvSpPr txBox="1"/>
            <p:nvPr/>
          </p:nvSpPr>
          <p:spPr>
            <a:xfrm>
              <a:off x="3710321" y="2318778"/>
              <a:ext cx="91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spc="5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Khaki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9E9FBB3-A21F-BB49-9F97-CBCA25E7F6E5}"/>
                </a:ext>
              </a:extLst>
            </p:cNvPr>
            <p:cNvSpPr txBox="1"/>
            <p:nvPr/>
          </p:nvSpPr>
          <p:spPr>
            <a:xfrm>
              <a:off x="2814367" y="2318778"/>
              <a:ext cx="91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spc="5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Mocha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4EABF0F-60E6-414A-A790-9565AC359FBC}"/>
                </a:ext>
              </a:extLst>
            </p:cNvPr>
            <p:cNvSpPr txBox="1"/>
            <p:nvPr/>
          </p:nvSpPr>
          <p:spPr>
            <a:xfrm>
              <a:off x="4632562" y="2318778"/>
              <a:ext cx="9144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spc="-2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Walnut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7CA2E67-95AC-5249-B9E1-7691794040A0}"/>
                </a:ext>
              </a:extLst>
            </p:cNvPr>
            <p:cNvSpPr txBox="1"/>
            <p:nvPr/>
          </p:nvSpPr>
          <p:spPr>
            <a:xfrm>
              <a:off x="-15651" y="2318778"/>
              <a:ext cx="91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spc="5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White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F4283DB-A636-B341-B63D-FF3DC5B0DF6B}"/>
                </a:ext>
              </a:extLst>
            </p:cNvPr>
            <p:cNvSpPr txBox="1"/>
            <p:nvPr/>
          </p:nvSpPr>
          <p:spPr>
            <a:xfrm>
              <a:off x="947107" y="2318778"/>
              <a:ext cx="8860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spc="5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Gray</a:t>
              </a:r>
            </a:p>
          </p:txBody>
        </p:sp>
      </p:grpSp>
      <p:grpSp>
        <p:nvGrpSpPr>
          <p:cNvPr id="6" name="Google Shape;12;p2">
            <a:extLst>
              <a:ext uri="{FF2B5EF4-FFF2-40B4-BE49-F238E27FC236}">
                <a16:creationId xmlns:a16="http://schemas.microsoft.com/office/drawing/2014/main" id="{E8B1150A-F858-274B-B88F-3B9C29FFB636}"/>
              </a:ext>
            </a:extLst>
          </p:cNvPr>
          <p:cNvGrpSpPr/>
          <p:nvPr/>
        </p:nvGrpSpPr>
        <p:grpSpPr>
          <a:xfrm>
            <a:off x="-18288" y="3554479"/>
            <a:ext cx="9180576" cy="1371600"/>
            <a:chOff x="0" y="5687967"/>
            <a:chExt cx="9197400" cy="1177908"/>
          </a:xfrm>
        </p:grpSpPr>
        <p:sp>
          <p:nvSpPr>
            <p:cNvPr id="7" name="Google Shape;13;p2">
              <a:extLst>
                <a:ext uri="{FF2B5EF4-FFF2-40B4-BE49-F238E27FC236}">
                  <a16:creationId xmlns:a16="http://schemas.microsoft.com/office/drawing/2014/main" id="{866190E7-36D2-3C45-ABFD-FEEDD51A0819}"/>
                </a:ext>
              </a:extLst>
            </p:cNvPr>
            <p:cNvSpPr/>
            <p:nvPr/>
          </p:nvSpPr>
          <p:spPr>
            <a:xfrm>
              <a:off x="0" y="5948175"/>
              <a:ext cx="9197400" cy="917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13"/>
            </a:p>
          </p:txBody>
        </p:sp>
        <p:sp>
          <p:nvSpPr>
            <p:cNvPr id="8" name="Google Shape;14;p2">
              <a:extLst>
                <a:ext uri="{FF2B5EF4-FFF2-40B4-BE49-F238E27FC236}">
                  <a16:creationId xmlns:a16="http://schemas.microsoft.com/office/drawing/2014/main" id="{EA85AC70-E7E7-D54A-B86E-D57545595107}"/>
                </a:ext>
              </a:extLst>
            </p:cNvPr>
            <p:cNvSpPr/>
            <p:nvPr/>
          </p:nvSpPr>
          <p:spPr>
            <a:xfrm>
              <a:off x="818800" y="5687967"/>
              <a:ext cx="457800" cy="3363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13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EB0D5438-5584-6A46-8377-22BB2A370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014" y="4145263"/>
            <a:ext cx="3756678" cy="7818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7DEF421-F1FF-EA41-9504-BD949487B1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983" y="3014836"/>
            <a:ext cx="35941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58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repeatCount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DB8009-F7EF-524C-8AD8-C147E6EAF4C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49130" y="85957"/>
            <a:ext cx="8845740" cy="4971585"/>
          </a:xfrm>
          <a:prstGeom prst="rect">
            <a:avLst/>
          </a:prstGeom>
        </p:spPr>
      </p:pic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40A45C41-351B-0348-A17F-616BDD916A43}"/>
              </a:ext>
            </a:extLst>
          </p:cNvPr>
          <p:cNvSpPr/>
          <p:nvPr/>
        </p:nvSpPr>
        <p:spPr>
          <a:xfrm>
            <a:off x="1" y="-11961"/>
            <a:ext cx="9144000" cy="5143500"/>
          </a:xfrm>
          <a:prstGeom prst="rect">
            <a:avLst/>
          </a:prstGeom>
          <a:noFill/>
          <a:ln w="22860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A348340-BD8B-7F46-B31A-F5314EDA8E50}"/>
              </a:ext>
            </a:extLst>
          </p:cNvPr>
          <p:cNvGrpSpPr/>
          <p:nvPr/>
        </p:nvGrpSpPr>
        <p:grpSpPr>
          <a:xfrm>
            <a:off x="2801680" y="1519597"/>
            <a:ext cx="3540642" cy="2031678"/>
            <a:chOff x="2801680" y="1519597"/>
            <a:chExt cx="3540642" cy="2031678"/>
          </a:xfrm>
        </p:grpSpPr>
        <p:sp>
          <p:nvSpPr>
            <p:cNvPr id="5" name="Google Shape;99;p16">
              <a:extLst>
                <a:ext uri="{FF2B5EF4-FFF2-40B4-BE49-F238E27FC236}">
                  <a16:creationId xmlns:a16="http://schemas.microsoft.com/office/drawing/2014/main" id="{CFCAD30B-2EC2-7B45-8558-64D4C666CB0E}"/>
                </a:ext>
              </a:extLst>
            </p:cNvPr>
            <p:cNvSpPr/>
            <p:nvPr/>
          </p:nvSpPr>
          <p:spPr>
            <a:xfrm>
              <a:off x="2801680" y="1519597"/>
              <a:ext cx="3540642" cy="2031678"/>
            </a:xfrm>
            <a:prstGeom prst="rect">
              <a:avLst/>
            </a:prstGeom>
            <a:solidFill>
              <a:srgbClr val="3B3838">
                <a:alpha val="52941"/>
              </a:srgbClr>
            </a:solidFill>
            <a:ln w="14605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6CA39F1-3CDB-BF48-B1F3-333B07599AC5}"/>
                </a:ext>
              </a:extLst>
            </p:cNvPr>
            <p:cNvSpPr txBox="1"/>
            <p:nvPr/>
          </p:nvSpPr>
          <p:spPr>
            <a:xfrm>
              <a:off x="2934792" y="1873716"/>
              <a:ext cx="327441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ea typeface="Roboto" panose="02000000000000000000" pitchFamily="2" charset="0"/>
                </a:rPr>
                <a:t>Complete your deck with </a:t>
              </a:r>
            </a:p>
            <a:p>
              <a:pPr algn="ctr"/>
              <a:r>
                <a:rPr lang="en-US" sz="2000" dirty="0">
                  <a:solidFill>
                    <a:schemeClr val="bg1"/>
                  </a:solidFill>
                  <a:ea typeface="Roboto" panose="02000000000000000000" pitchFamily="2" charset="0"/>
                </a:rPr>
                <a:t>color-matching, true 12″ fascia board made with the same PVC material.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1445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1CD81C6-07F3-C846-8E71-FFDDD8D35D31}"/>
              </a:ext>
            </a:extLst>
          </p:cNvPr>
          <p:cNvGrpSpPr/>
          <p:nvPr/>
        </p:nvGrpSpPr>
        <p:grpSpPr>
          <a:xfrm>
            <a:off x="1" y="-11961"/>
            <a:ext cx="9144000" cy="5143500"/>
            <a:chOff x="1" y="-11961"/>
            <a:chExt cx="9144000" cy="51435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67117FA5-583D-BA4D-85FB-2A82EA2B801B}"/>
                </a:ext>
              </a:extLst>
            </p:cNvPr>
            <p:cNvGrpSpPr/>
            <p:nvPr/>
          </p:nvGrpSpPr>
          <p:grpSpPr>
            <a:xfrm>
              <a:off x="1" y="-11961"/>
              <a:ext cx="9144000" cy="5143500"/>
              <a:chOff x="1" y="-11961"/>
              <a:chExt cx="9144000" cy="5143500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6DB8009-F7EF-524C-8AD8-C147E6EAF4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/>
              <a:stretch/>
            </p:blipFill>
            <p:spPr>
              <a:xfrm>
                <a:off x="149130" y="86380"/>
                <a:ext cx="8845740" cy="4970739"/>
              </a:xfrm>
              <a:prstGeom prst="rect">
                <a:avLst/>
              </a:prstGeom>
            </p:spPr>
          </p:pic>
          <p:sp>
            <p:nvSpPr>
              <p:cNvPr id="4" name="Google Shape;99;p16">
                <a:extLst>
                  <a:ext uri="{FF2B5EF4-FFF2-40B4-BE49-F238E27FC236}">
                    <a16:creationId xmlns:a16="http://schemas.microsoft.com/office/drawing/2014/main" id="{40A45C41-351B-0348-A17F-616BDD916A43}"/>
                  </a:ext>
                </a:extLst>
              </p:cNvPr>
              <p:cNvSpPr/>
              <p:nvPr/>
            </p:nvSpPr>
            <p:spPr>
              <a:xfrm>
                <a:off x="1" y="-11961"/>
                <a:ext cx="9144000" cy="5143500"/>
              </a:xfrm>
              <a:prstGeom prst="rect">
                <a:avLst/>
              </a:prstGeom>
              <a:noFill/>
              <a:ln w="228600" cap="flat" cmpd="sng">
                <a:solidFill>
                  <a:srgbClr val="FFFFFF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3A348340-BD8B-7F46-B31A-F5314EDA8E50}"/>
                </a:ext>
              </a:extLst>
            </p:cNvPr>
            <p:cNvGrpSpPr/>
            <p:nvPr/>
          </p:nvGrpSpPr>
          <p:grpSpPr>
            <a:xfrm>
              <a:off x="2801680" y="1519597"/>
              <a:ext cx="3540642" cy="2031678"/>
              <a:chOff x="2801680" y="1519597"/>
              <a:chExt cx="3540642" cy="2031678"/>
            </a:xfrm>
          </p:grpSpPr>
          <p:sp>
            <p:nvSpPr>
              <p:cNvPr id="5" name="Google Shape;99;p16">
                <a:extLst>
                  <a:ext uri="{FF2B5EF4-FFF2-40B4-BE49-F238E27FC236}">
                    <a16:creationId xmlns:a16="http://schemas.microsoft.com/office/drawing/2014/main" id="{CFCAD30B-2EC2-7B45-8558-64D4C666CB0E}"/>
                  </a:ext>
                </a:extLst>
              </p:cNvPr>
              <p:cNvSpPr/>
              <p:nvPr/>
            </p:nvSpPr>
            <p:spPr>
              <a:xfrm>
                <a:off x="2801680" y="1519597"/>
                <a:ext cx="3540642" cy="2031678"/>
              </a:xfrm>
              <a:prstGeom prst="rect">
                <a:avLst/>
              </a:prstGeom>
              <a:solidFill>
                <a:srgbClr val="3B3838">
                  <a:alpha val="52941"/>
                </a:srgbClr>
              </a:solidFill>
              <a:ln w="146050" cap="flat" cmpd="sng">
                <a:solidFill>
                  <a:srgbClr val="FFFFFF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6CA39F1-3CDB-BF48-B1F3-333B07599AC5}"/>
                  </a:ext>
                </a:extLst>
              </p:cNvPr>
              <p:cNvSpPr txBox="1"/>
              <p:nvPr/>
            </p:nvSpPr>
            <p:spPr>
              <a:xfrm>
                <a:off x="2934792" y="1873716"/>
                <a:ext cx="3274416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bg1"/>
                    </a:solidFill>
                    <a:ea typeface="Roboto" panose="02000000000000000000" pitchFamily="2" charset="0"/>
                  </a:rPr>
                  <a:t>Complete your deck with </a:t>
                </a:r>
              </a:p>
              <a:p>
                <a:pPr algn="ctr"/>
                <a:r>
                  <a:rPr lang="en-US" sz="2000" dirty="0">
                    <a:solidFill>
                      <a:schemeClr val="bg1"/>
                    </a:solidFill>
                    <a:ea typeface="Roboto" panose="02000000000000000000" pitchFamily="2" charset="0"/>
                  </a:rPr>
                  <a:t>color-matching, true 12″ fascia board made with the same PVC material.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705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>
        <p:fade/>
      </p:transition>
    </mc:Choice>
    <mc:Fallback xmlns="">
      <p:transition advClick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7117FA5-583D-BA4D-85FB-2A82EA2B801B}"/>
              </a:ext>
            </a:extLst>
          </p:cNvPr>
          <p:cNvGrpSpPr/>
          <p:nvPr/>
        </p:nvGrpSpPr>
        <p:grpSpPr>
          <a:xfrm>
            <a:off x="1" y="-11961"/>
            <a:ext cx="9144000" cy="5143500"/>
            <a:chOff x="1" y="-11961"/>
            <a:chExt cx="9144000" cy="51435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6DB8009-F7EF-524C-8AD8-C147E6EAF4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149130" y="86380"/>
              <a:ext cx="8845740" cy="4970739"/>
            </a:xfrm>
            <a:prstGeom prst="rect">
              <a:avLst/>
            </a:prstGeom>
          </p:spPr>
        </p:pic>
        <p:sp>
          <p:nvSpPr>
            <p:cNvPr id="4" name="Google Shape;99;p16">
              <a:extLst>
                <a:ext uri="{FF2B5EF4-FFF2-40B4-BE49-F238E27FC236}">
                  <a16:creationId xmlns:a16="http://schemas.microsoft.com/office/drawing/2014/main" id="{40A45C41-351B-0348-A17F-616BDD916A43}"/>
                </a:ext>
              </a:extLst>
            </p:cNvPr>
            <p:cNvSpPr/>
            <p:nvPr/>
          </p:nvSpPr>
          <p:spPr>
            <a:xfrm>
              <a:off x="1" y="-11961"/>
              <a:ext cx="9144000" cy="5143500"/>
            </a:xfrm>
            <a:prstGeom prst="rect">
              <a:avLst/>
            </a:prstGeom>
            <a:noFill/>
            <a:ln w="2286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9169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>
        <p:fade/>
      </p:transition>
    </mc:Choice>
    <mc:Fallback xmlns="">
      <p:transition advClick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5;p12">
            <a:extLst>
              <a:ext uri="{FF2B5EF4-FFF2-40B4-BE49-F238E27FC236}">
                <a16:creationId xmlns:a16="http://schemas.microsoft.com/office/drawing/2014/main" id="{3CE86146-91EF-B243-9E6B-0C9466CF58B5}"/>
              </a:ext>
            </a:extLst>
          </p:cNvPr>
          <p:cNvSpPr/>
          <p:nvPr/>
        </p:nvSpPr>
        <p:spPr>
          <a:xfrm>
            <a:off x="116958" y="116957"/>
            <a:ext cx="8910084" cy="4912243"/>
          </a:xfrm>
          <a:prstGeom prst="rect">
            <a:avLst/>
          </a:prstGeom>
          <a:noFill/>
          <a:ln w="228600" cap="flat" cmpd="sng">
            <a:solidFill>
              <a:srgbClr val="C6C4C7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13"/>
          </a:p>
        </p:txBody>
      </p:sp>
      <p:pic>
        <p:nvPicPr>
          <p:cNvPr id="5" name="Google Shape;76;p12">
            <a:extLst>
              <a:ext uri="{FF2B5EF4-FFF2-40B4-BE49-F238E27FC236}">
                <a16:creationId xmlns:a16="http://schemas.microsoft.com/office/drawing/2014/main" id="{3C1A3020-5087-9944-A133-ABB7BC6200E3}"/>
              </a:ext>
            </a:extLst>
          </p:cNvPr>
          <p:cNvPicPr preferRelativeResize="0"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8290"/>
            <a:ext cx="2034269" cy="81288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929CCDE-849E-D646-9227-2A4D9B20A9FC}"/>
              </a:ext>
            </a:extLst>
          </p:cNvPr>
          <p:cNvGrpSpPr/>
          <p:nvPr/>
        </p:nvGrpSpPr>
        <p:grpSpPr>
          <a:xfrm>
            <a:off x="1364104" y="1695272"/>
            <a:ext cx="4097838" cy="2951679"/>
            <a:chOff x="1364104" y="1695272"/>
            <a:chExt cx="4097838" cy="2951679"/>
          </a:xfrm>
        </p:grpSpPr>
        <p:sp>
          <p:nvSpPr>
            <p:cNvPr id="6" name="Google Shape;172;p28">
              <a:extLst>
                <a:ext uri="{FF2B5EF4-FFF2-40B4-BE49-F238E27FC236}">
                  <a16:creationId xmlns:a16="http://schemas.microsoft.com/office/drawing/2014/main" id="{BF9E5512-5660-3848-AB47-5C9447C2FFBB}"/>
                </a:ext>
              </a:extLst>
            </p:cNvPr>
            <p:cNvSpPr txBox="1">
              <a:spLocks/>
            </p:cNvSpPr>
            <p:nvPr/>
          </p:nvSpPr>
          <p:spPr>
            <a:xfrm>
              <a:off x="3733813" y="1695272"/>
              <a:ext cx="1728129" cy="2295900"/>
            </a:xfrm>
            <a:prstGeom prst="rect">
              <a:avLst/>
            </a:prstGeom>
          </p:spPr>
          <p:txBody>
            <a:bodyPr spcFirstLastPara="1" vert="horz" wrap="square" lIns="68569" tIns="68569" rIns="68569" bIns="68569" rtlCol="0" anchor="t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450"/>
                </a:spcBef>
                <a:buNone/>
              </a:pPr>
              <a:r>
                <a:rPr lang="en-US" sz="1600" b="1" dirty="0">
                  <a:solidFill>
                    <a:srgbClr val="0070C0"/>
                  </a:solidFill>
                  <a:ea typeface="Roboto" panose="02000000000000000000" pitchFamily="2" charset="0"/>
                </a:rPr>
                <a:t>VEKAdeck </a:t>
              </a:r>
              <a:r>
                <a:rPr lang="en-US" sz="1600" dirty="0">
                  <a:solidFill>
                    <a:srgbClr val="0070C0"/>
                  </a:solidFill>
                  <a:ea typeface="Roboto" panose="02000000000000000000" pitchFamily="2" charset="0"/>
                </a:rPr>
                <a:t>installs with traditional tools and easily accepts nails, screws or most types of fasteners.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17C5620-B33A-8C4E-A263-D62B6DC5AD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784" r="4025" b="2716"/>
            <a:stretch/>
          </p:blipFill>
          <p:spPr>
            <a:xfrm>
              <a:off x="1364104" y="1913603"/>
              <a:ext cx="2241029" cy="2733348"/>
            </a:xfrm>
            <a:prstGeom prst="rect">
              <a:avLst/>
            </a:prstGeom>
            <a:ln w="28575">
              <a:solidFill>
                <a:srgbClr val="C6C4C7"/>
              </a:solidFill>
            </a:ln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B195B22-9636-4343-AC31-6C331A884698}"/>
              </a:ext>
            </a:extLst>
          </p:cNvPr>
          <p:cNvGrpSpPr/>
          <p:nvPr/>
        </p:nvGrpSpPr>
        <p:grpSpPr>
          <a:xfrm>
            <a:off x="5519415" y="1705905"/>
            <a:ext cx="3224893" cy="2295900"/>
            <a:chOff x="5519415" y="1705905"/>
            <a:chExt cx="3224893" cy="2295900"/>
          </a:xfrm>
        </p:grpSpPr>
        <p:sp>
          <p:nvSpPr>
            <p:cNvPr id="7" name="Google Shape;173;p28">
              <a:extLst>
                <a:ext uri="{FF2B5EF4-FFF2-40B4-BE49-F238E27FC236}">
                  <a16:creationId xmlns:a16="http://schemas.microsoft.com/office/drawing/2014/main" id="{3FE8472B-F86B-F444-A8AA-F5B449461D9F}"/>
                </a:ext>
              </a:extLst>
            </p:cNvPr>
            <p:cNvSpPr txBox="1">
              <a:spLocks/>
            </p:cNvSpPr>
            <p:nvPr/>
          </p:nvSpPr>
          <p:spPr>
            <a:xfrm>
              <a:off x="7016180" y="1705905"/>
              <a:ext cx="1728128" cy="2295900"/>
            </a:xfrm>
            <a:prstGeom prst="rect">
              <a:avLst/>
            </a:prstGeom>
          </p:spPr>
          <p:txBody>
            <a:bodyPr spcFirstLastPara="1" wrap="square" lIns="68569" tIns="68569" rIns="68569" bIns="68569" anchor="t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450"/>
                </a:spcBef>
                <a:buNone/>
              </a:pPr>
              <a:r>
                <a:rPr lang="en-US" sz="1400" b="1" dirty="0">
                  <a:solidFill>
                    <a:srgbClr val="0070C0"/>
                  </a:solidFill>
                  <a:ea typeface="Roboto" panose="02000000000000000000" pitchFamily="2" charset="0"/>
                </a:rPr>
                <a:t>VEKAdeck </a:t>
              </a:r>
              <a:r>
                <a:rPr lang="en-US" sz="1400" dirty="0">
                  <a:solidFill>
                    <a:srgbClr val="0070C0"/>
                  </a:solidFill>
                  <a:ea typeface="Roboto" panose="02000000000000000000" pitchFamily="2" charset="0"/>
                </a:rPr>
                <a:t>can be sawn at any angle and is self counter sinking so the board will not mushroom and resists splits better than most woods and composites.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249771F-A16A-184A-9D0A-12D75D2CC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5519415" y="1865569"/>
              <a:ext cx="1427736" cy="1879600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44C33DCF-6DC0-224E-A3D7-91ABB8D09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0614" y="761573"/>
            <a:ext cx="46609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53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11631</TotalTime>
  <Words>1074</Words>
  <Application>Microsoft Macintosh PowerPoint</Application>
  <PresentationFormat>On-screen Show (16:9)</PresentationFormat>
  <Paragraphs>118</Paragraphs>
  <Slides>48</Slides>
  <Notes>3</Notes>
  <HiddenSlides>0</HiddenSlides>
  <MMClips>6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Arial</vt:lpstr>
      <vt:lpstr>Calibri</vt:lpstr>
      <vt:lpstr>Calibri Light</vt:lpstr>
      <vt:lpstr>Courier New</vt:lpstr>
      <vt:lpstr>Roboto</vt:lpstr>
      <vt:lpstr>Roboto Slab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153</cp:revision>
  <dcterms:created xsi:type="dcterms:W3CDTF">2020-05-11T16:49:03Z</dcterms:created>
  <dcterms:modified xsi:type="dcterms:W3CDTF">2020-05-29T12:28:36Z</dcterms:modified>
</cp:coreProperties>
</file>